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305" r:id="rId4"/>
    <p:sldId id="369" r:id="rId5"/>
    <p:sldId id="370" r:id="rId6"/>
    <p:sldId id="389" r:id="rId7"/>
    <p:sldId id="390" r:id="rId8"/>
    <p:sldId id="391" r:id="rId9"/>
    <p:sldId id="371" r:id="rId10"/>
    <p:sldId id="372" r:id="rId11"/>
    <p:sldId id="373" r:id="rId12"/>
    <p:sldId id="374" r:id="rId13"/>
    <p:sldId id="375" r:id="rId14"/>
    <p:sldId id="376" r:id="rId15"/>
    <p:sldId id="377" r:id="rId16"/>
    <p:sldId id="378" r:id="rId17"/>
    <p:sldId id="392" r:id="rId18"/>
    <p:sldId id="403" r:id="rId19"/>
    <p:sldId id="393" r:id="rId20"/>
    <p:sldId id="394" r:id="rId21"/>
    <p:sldId id="395" r:id="rId22"/>
    <p:sldId id="379" r:id="rId23"/>
    <p:sldId id="380" r:id="rId24"/>
    <p:sldId id="381" r:id="rId25"/>
    <p:sldId id="382" r:id="rId26"/>
    <p:sldId id="383" r:id="rId27"/>
    <p:sldId id="384" r:id="rId28"/>
    <p:sldId id="396" r:id="rId29"/>
    <p:sldId id="397" r:id="rId30"/>
    <p:sldId id="405" r:id="rId31"/>
    <p:sldId id="399" r:id="rId32"/>
    <p:sldId id="385" r:id="rId33"/>
    <p:sldId id="386" r:id="rId34"/>
    <p:sldId id="387" r:id="rId35"/>
    <p:sldId id="400" r:id="rId36"/>
    <p:sldId id="401" r:id="rId37"/>
    <p:sldId id="402" r:id="rId38"/>
    <p:sldId id="388" r:id="rId39"/>
    <p:sldId id="406" r:id="rId40"/>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5" d="100"/>
          <a:sy n="65" d="100"/>
        </p:scale>
        <p:origin x="-942"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1626670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345770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31275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109139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463131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251796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52019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372536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101281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1F8BD-BCE8-4A2E-9829-641E12F261B4}" type="datetimeFigureOut">
              <a:rPr lang="fa-IR" smtClean="0"/>
              <a:t>01/02/1446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1298480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E1F8BD-BCE8-4A2E-9829-641E12F261B4}" type="datetimeFigureOut">
              <a:rPr lang="fa-IR" smtClean="0"/>
              <a:t>01/02/1446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1317213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E1F8BD-BCE8-4A2E-9829-641E12F261B4}" type="datetimeFigureOut">
              <a:rPr lang="fa-IR" smtClean="0"/>
              <a:t>01/02/1446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20778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E1F8BD-BCE8-4A2E-9829-641E12F261B4}" type="datetimeFigureOut">
              <a:rPr lang="fa-IR" smtClean="0"/>
              <a:t>01/02/1446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894755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1F8BD-BCE8-4A2E-9829-641E12F261B4}" type="datetimeFigureOut">
              <a:rPr lang="fa-IR" smtClean="0"/>
              <a:t>01/02/1446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553711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E1F8BD-BCE8-4A2E-9829-641E12F261B4}" type="datetimeFigureOut">
              <a:rPr lang="fa-IR" smtClean="0"/>
              <a:t>01/02/1446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30ACD8D-53C2-4E49-8470-C6762ED7BBF5}" type="slidenum">
              <a:rPr lang="fa-IR" smtClean="0"/>
              <a:t>‹#›</a:t>
            </a:fld>
            <a:endParaRPr lang="fa-IR"/>
          </a:p>
        </p:txBody>
      </p:sp>
    </p:spTree>
    <p:extLst>
      <p:ext uri="{BB962C8B-B14F-4D97-AF65-F5344CB8AC3E}">
        <p14:creationId xmlns:p14="http://schemas.microsoft.com/office/powerpoint/2010/main" val="282783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30ACD8D-53C2-4E49-8470-C6762ED7BBF5}" type="slidenum">
              <a:rPr lang="fa-IR" smtClean="0"/>
              <a:t>‹#›</a:t>
            </a:fld>
            <a:endParaRPr lang="fa-IR"/>
          </a:p>
        </p:txBody>
      </p:sp>
      <p:sp>
        <p:nvSpPr>
          <p:cNvPr id="5" name="Date Placeholder 4"/>
          <p:cNvSpPr>
            <a:spLocks noGrp="1"/>
          </p:cNvSpPr>
          <p:nvPr>
            <p:ph type="dt" sz="half" idx="10"/>
          </p:nvPr>
        </p:nvSpPr>
        <p:spPr/>
        <p:txBody>
          <a:bodyPr/>
          <a:lstStyle/>
          <a:p>
            <a:fld id="{F5E1F8BD-BCE8-4A2E-9829-641E12F261B4}" type="datetimeFigureOut">
              <a:rPr lang="fa-IR" smtClean="0"/>
              <a:t>01/02/1446</a:t>
            </a:fld>
            <a:endParaRPr lang="fa-IR"/>
          </a:p>
        </p:txBody>
      </p:sp>
    </p:spTree>
    <p:extLst>
      <p:ext uri="{BB962C8B-B14F-4D97-AF65-F5344CB8AC3E}">
        <p14:creationId xmlns:p14="http://schemas.microsoft.com/office/powerpoint/2010/main" val="147677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E1F8BD-BCE8-4A2E-9829-641E12F261B4}" type="datetimeFigureOut">
              <a:rPr lang="fa-IR" smtClean="0"/>
              <a:t>01/02/1446</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0ACD8D-53C2-4E49-8470-C6762ED7BBF5}" type="slidenum">
              <a:rPr lang="fa-IR" smtClean="0"/>
              <a:t>‹#›</a:t>
            </a:fld>
            <a:endParaRPr lang="fa-IR"/>
          </a:p>
        </p:txBody>
      </p:sp>
    </p:spTree>
    <p:extLst>
      <p:ext uri="{BB962C8B-B14F-4D97-AF65-F5344CB8AC3E}">
        <p14:creationId xmlns:p14="http://schemas.microsoft.com/office/powerpoint/2010/main" val="418691766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320" y="794183"/>
            <a:ext cx="10045337" cy="4588436"/>
          </a:xfrm>
          <a:prstGeom prst="rect">
            <a:avLst/>
          </a:prstGeom>
        </p:spPr>
        <p:txBody>
          <a:bodyPr wrap="square">
            <a:spAutoFit/>
            <a:scene3d>
              <a:camera prst="orthographicFront"/>
              <a:lightRig rig="threePt" dir="t"/>
            </a:scene3d>
            <a:sp3d extrusionH="57150">
              <a:bevelT w="38100" h="38100" prst="convex"/>
            </a:sp3d>
          </a:bodyPr>
          <a:lstStyle/>
          <a:p>
            <a:pPr marL="500380" marR="770890" indent="-1905" algn="ctr" rtl="1">
              <a:lnSpc>
                <a:spcPct val="200000"/>
              </a:lnSpc>
              <a:spcAft>
                <a:spcPts val="480"/>
              </a:spcAft>
            </a:pPr>
            <a:r>
              <a:rPr lang="fa-IR" sz="36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اصول حمایت ومداخله روانشناختی برای بازماندگان </a:t>
            </a:r>
          </a:p>
          <a:p>
            <a:pPr marL="500380" marR="770890" indent="-1905" algn="ctr" rtl="1">
              <a:lnSpc>
                <a:spcPct val="200000"/>
              </a:lnSpc>
              <a:spcAft>
                <a:spcPts val="480"/>
              </a:spcAft>
            </a:pPr>
            <a:r>
              <a:rPr lang="fa-IR" sz="3600" b="1" spc="50" dirty="0" smtClean="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rPr>
              <a:t>در بازماندگان افراد فوت شده خودکشی ویژه کارشناسان سلامت روان نظام مراقبتهای بهداشتی اولیه ( نهم بهمن ماه 1401 )</a:t>
            </a:r>
            <a:endParaRPr lang="en-US" sz="3600" b="1" spc="50" dirty="0">
              <a:ln w="0"/>
              <a:solidFill>
                <a:schemeClr val="accent2">
                  <a:lumMod val="75000"/>
                </a:schemeClr>
              </a:solidFill>
              <a:effectLst>
                <a:glow rad="228600">
                  <a:schemeClr val="accent3">
                    <a:satMod val="175000"/>
                    <a:alpha val="40000"/>
                  </a:schemeClr>
                </a:glow>
                <a:innerShdw blurRad="63500" dist="50800" dir="13500000">
                  <a:srgbClr val="000000">
                    <a:alpha val="50000"/>
                  </a:srgbClr>
                </a:innerShdw>
              </a:effectLst>
              <a:latin typeface="B Mitra" panose="00000400000000000000" pitchFamily="2" charset="-78"/>
              <a:ea typeface="B Mitra" panose="00000400000000000000" pitchFamily="2" charset="-78"/>
              <a:cs typeface="B Titr" panose="00000700000000000000" pitchFamily="2" charset="-78"/>
            </a:endParaRPr>
          </a:p>
        </p:txBody>
      </p:sp>
    </p:spTree>
    <p:extLst>
      <p:ext uri="{BB962C8B-B14F-4D97-AF65-F5344CB8AC3E}">
        <p14:creationId xmlns:p14="http://schemas.microsoft.com/office/powerpoint/2010/main" val="1825432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سوگ بیمار گون </a:t>
            </a:r>
            <a:endParaRPr lang="fa-IR" dirty="0">
              <a:cs typeface="B Titr" pitchFamily="2" charset="-78"/>
            </a:endParaRPr>
          </a:p>
        </p:txBody>
      </p:sp>
      <p:sp>
        <p:nvSpPr>
          <p:cNvPr id="3" name="Content Placeholder 2"/>
          <p:cNvSpPr>
            <a:spLocks noGrp="1"/>
          </p:cNvSpPr>
          <p:nvPr>
            <p:ph idx="1"/>
          </p:nvPr>
        </p:nvSpPr>
        <p:spPr>
          <a:xfrm>
            <a:off x="1621232" y="1762383"/>
            <a:ext cx="8596668" cy="3880773"/>
          </a:xfrm>
        </p:spPr>
        <p:txBody>
          <a:bodyPr>
            <a:noAutofit/>
          </a:bodyPr>
          <a:lstStyle/>
          <a:p>
            <a:pPr marL="0" indent="0">
              <a:buNone/>
            </a:pPr>
            <a:r>
              <a:rPr lang="fa-IR" sz="2400" dirty="0">
                <a:cs typeface="B Nazanin" pitchFamily="2" charset="-78"/>
              </a:rPr>
              <a:t>معیار ب. از زمان مرگ حداقل </a:t>
            </a:r>
            <a:r>
              <a:rPr lang="fa-IR" sz="2400" dirty="0">
                <a:solidFill>
                  <a:srgbClr val="FF0000"/>
                </a:solidFill>
                <a:cs typeface="B Nazanin" pitchFamily="2" charset="-78"/>
              </a:rPr>
              <a:t>یک مورد </a:t>
            </a:r>
            <a:r>
              <a:rPr lang="fa-IR" sz="2400" dirty="0">
                <a:cs typeface="B Nazanin" pitchFamily="2" charset="-78"/>
              </a:rPr>
              <a:t>از </a:t>
            </a:r>
            <a:r>
              <a:rPr lang="fa-IR" sz="2400" dirty="0" smtClean="0">
                <a:cs typeface="B Nazanin" pitchFamily="2" charset="-78"/>
              </a:rPr>
              <a:t>نشانه های </a:t>
            </a:r>
            <a:r>
              <a:rPr lang="fa-IR" sz="2400" dirty="0">
                <a:cs typeface="B Nazanin" pitchFamily="2" charset="-78"/>
              </a:rPr>
              <a:t>زیر را در طول اکثر روزها و به میزان قابل توجهی تجربه کرده باشد:</a:t>
            </a:r>
          </a:p>
          <a:p>
            <a:pPr marL="0" indent="0">
              <a:buNone/>
            </a:pPr>
            <a:r>
              <a:rPr lang="fa-IR" sz="2400" dirty="0">
                <a:cs typeface="B Nazanin" pitchFamily="2" charset="-78"/>
              </a:rPr>
              <a:t> </a:t>
            </a:r>
            <a:r>
              <a:rPr lang="fa-IR" sz="2400" dirty="0" smtClean="0">
                <a:cs typeface="B Nazanin" pitchFamily="2" charset="-78"/>
              </a:rPr>
              <a:t>1- حسرت </a:t>
            </a:r>
            <a:r>
              <a:rPr lang="fa-IR" sz="2400" dirty="0">
                <a:cs typeface="B Nazanin" pitchFamily="2" charset="-78"/>
              </a:rPr>
              <a:t>مداوم و </a:t>
            </a:r>
            <a:r>
              <a:rPr lang="fa-IR" sz="2400" dirty="0" smtClean="0">
                <a:cs typeface="B Nazanin" pitchFamily="2" charset="-78"/>
              </a:rPr>
              <a:t>داشتن </a:t>
            </a:r>
            <a:r>
              <a:rPr lang="fa-IR" sz="2400" dirty="0">
                <a:cs typeface="B Nazanin" pitchFamily="2" charset="-78"/>
              </a:rPr>
              <a:t>اشیتیاق برای </a:t>
            </a:r>
            <a:r>
              <a:rPr lang="fa-IR" sz="2400" dirty="0" smtClean="0">
                <a:cs typeface="B Nazanin" pitchFamily="2" charset="-78"/>
              </a:rPr>
              <a:t>پیوستن </a:t>
            </a:r>
            <a:r>
              <a:rPr lang="fa-IR" sz="2400" dirty="0">
                <a:cs typeface="B Nazanin" pitchFamily="2" charset="-78"/>
              </a:rPr>
              <a:t>به متوفی؛ در کودکان ممکن </a:t>
            </a:r>
            <a:r>
              <a:rPr lang="fa-IR" sz="2400" dirty="0" smtClean="0">
                <a:cs typeface="B Nazanin" pitchFamily="2" charset="-78"/>
              </a:rPr>
              <a:t>است اشتیاق </a:t>
            </a:r>
            <a:r>
              <a:rPr lang="fa-IR" sz="2400" dirty="0">
                <a:cs typeface="B Nazanin" pitchFamily="2" charset="-78"/>
              </a:rPr>
              <a:t>در بازی و یا رفتارهایی مانند </a:t>
            </a:r>
            <a:r>
              <a:rPr lang="fa-IR" sz="2400" dirty="0">
                <a:solidFill>
                  <a:srgbClr val="FF0000"/>
                </a:solidFill>
                <a:cs typeface="B Nazanin" pitchFamily="2" charset="-78"/>
              </a:rPr>
              <a:t>رفتار </a:t>
            </a:r>
            <a:r>
              <a:rPr lang="fa-IR" sz="2400" dirty="0" smtClean="0">
                <a:solidFill>
                  <a:srgbClr val="FF0000"/>
                </a:solidFill>
                <a:cs typeface="B Nazanin" pitchFamily="2" charset="-78"/>
              </a:rPr>
              <a:t>کناره گیری-پیوستگی </a:t>
            </a:r>
            <a:r>
              <a:rPr lang="fa-IR" sz="2400" dirty="0">
                <a:solidFill>
                  <a:srgbClr val="FF0000"/>
                </a:solidFill>
                <a:cs typeface="B Nazanin" pitchFamily="2" charset="-78"/>
              </a:rPr>
              <a:t>مجدد </a:t>
            </a:r>
            <a:r>
              <a:rPr lang="fa-IR" sz="2400" dirty="0">
                <a:cs typeface="B Nazanin" pitchFamily="2" charset="-78"/>
              </a:rPr>
              <a:t>با مراقبین ابراز شود .</a:t>
            </a:r>
          </a:p>
          <a:p>
            <a:pPr marL="0" indent="0">
              <a:buNone/>
            </a:pPr>
            <a:r>
              <a:rPr lang="fa-IR" sz="2400" dirty="0">
                <a:cs typeface="B Nazanin" pitchFamily="2" charset="-78"/>
              </a:rPr>
              <a:t> </a:t>
            </a:r>
            <a:r>
              <a:rPr lang="fa-IR" sz="2400" dirty="0" smtClean="0">
                <a:cs typeface="B Nazanin" pitchFamily="2" charset="-78"/>
              </a:rPr>
              <a:t>2- غم </a:t>
            </a:r>
            <a:r>
              <a:rPr lang="fa-IR" sz="2400" dirty="0">
                <a:cs typeface="B Nazanin" pitchFamily="2" charset="-78"/>
              </a:rPr>
              <a:t>و اندوه شدید و درد هیجانی در واکنش به </a:t>
            </a:r>
            <a:r>
              <a:rPr lang="fa-IR" sz="2400" dirty="0" smtClean="0">
                <a:cs typeface="B Nazanin" pitchFamily="2" charset="-78"/>
              </a:rPr>
              <a:t>مرگ.</a:t>
            </a:r>
            <a:endParaRPr lang="fa-IR" sz="2400" dirty="0">
              <a:cs typeface="B Nazanin" pitchFamily="2" charset="-78"/>
            </a:endParaRPr>
          </a:p>
          <a:p>
            <a:pPr marL="0" indent="0">
              <a:buNone/>
            </a:pPr>
            <a:r>
              <a:rPr lang="fa-IR" sz="2400" dirty="0">
                <a:cs typeface="B Nazanin" pitchFamily="2" charset="-78"/>
              </a:rPr>
              <a:t> </a:t>
            </a:r>
            <a:r>
              <a:rPr lang="fa-IR" sz="2400" dirty="0" smtClean="0">
                <a:cs typeface="B Nazanin" pitchFamily="2" charset="-78"/>
              </a:rPr>
              <a:t>3- مشغولیت </a:t>
            </a:r>
            <a:r>
              <a:rPr lang="fa-IR" sz="2400" dirty="0">
                <a:cs typeface="B Nazanin" pitchFamily="2" charset="-78"/>
              </a:rPr>
              <a:t>ذهنی با متوفی .</a:t>
            </a:r>
          </a:p>
          <a:p>
            <a:pPr marL="0" indent="0">
              <a:buNone/>
            </a:pPr>
            <a:r>
              <a:rPr lang="fa-IR" sz="2400" dirty="0">
                <a:cs typeface="B Nazanin" pitchFamily="2" charset="-78"/>
              </a:rPr>
              <a:t> </a:t>
            </a:r>
            <a:r>
              <a:rPr lang="fa-IR" sz="2400" dirty="0" smtClean="0">
                <a:cs typeface="B Nazanin" pitchFamily="2" charset="-78"/>
              </a:rPr>
              <a:t>4- مشغولیت </a:t>
            </a:r>
            <a:r>
              <a:rPr lang="fa-IR" sz="2400" dirty="0">
                <a:cs typeface="B Nazanin" pitchFamily="2" charset="-78"/>
              </a:rPr>
              <a:t>ذهنی با چگونگی مرگ؛ در کودکان این </a:t>
            </a:r>
            <a:r>
              <a:rPr lang="fa-IR" sz="2400" dirty="0" smtClean="0">
                <a:cs typeface="B Nazanin" pitchFamily="2" charset="-78"/>
              </a:rPr>
              <a:t>مشغولیت </a:t>
            </a:r>
            <a:r>
              <a:rPr lang="fa-IR" sz="2400" dirty="0">
                <a:cs typeface="B Nazanin" pitchFamily="2" charset="-78"/>
              </a:rPr>
              <a:t>ذهنی ممکن ا ست در </a:t>
            </a:r>
            <a:r>
              <a:rPr lang="fa-IR" sz="2400" dirty="0" smtClean="0">
                <a:cs typeface="B Nazanin" pitchFamily="2" charset="-78"/>
              </a:rPr>
              <a:t>زمینه ی </a:t>
            </a:r>
            <a:r>
              <a:rPr lang="fa-IR" sz="2400" dirty="0">
                <a:cs typeface="B Nazanin" pitchFamily="2" charset="-78"/>
              </a:rPr>
              <a:t>بازی و رفتار بیان شود و ممکن ا ست </a:t>
            </a:r>
            <a:r>
              <a:rPr lang="fa-IR" sz="2400" dirty="0" smtClean="0">
                <a:cs typeface="B Nazanin" pitchFamily="2" charset="-78"/>
              </a:rPr>
              <a:t>به مشغولیت </a:t>
            </a:r>
            <a:r>
              <a:rPr lang="fa-IR" sz="2400" dirty="0">
                <a:cs typeface="B Nazanin" pitchFamily="2" charset="-78"/>
              </a:rPr>
              <a:t>ذهنی با احتمال مرگ دیگر افراد نزدیک گسترش </a:t>
            </a:r>
            <a:r>
              <a:rPr lang="fa-IR" sz="2400" dirty="0" smtClean="0">
                <a:cs typeface="B Nazanin" pitchFamily="2" charset="-78"/>
              </a:rPr>
              <a:t>بیابد.</a:t>
            </a:r>
            <a:endParaRPr lang="fa-IR" sz="2400" dirty="0">
              <a:cs typeface="B Nazanin" pitchFamily="2" charset="-78"/>
            </a:endParaRPr>
          </a:p>
          <a:p>
            <a:pPr marL="0" indent="0">
              <a:buNone/>
            </a:pPr>
            <a:endParaRPr lang="fa-IR" sz="2400" dirty="0">
              <a:cs typeface="B Nazanin" pitchFamily="2" charset="-78"/>
            </a:endParaRPr>
          </a:p>
        </p:txBody>
      </p:sp>
    </p:spTree>
    <p:extLst>
      <p:ext uri="{BB962C8B-B14F-4D97-AF65-F5344CB8AC3E}">
        <p14:creationId xmlns:p14="http://schemas.microsoft.com/office/powerpoint/2010/main" val="190045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سوگ بیمارگون </a:t>
            </a:r>
            <a:endParaRPr lang="fa-IR" dirty="0">
              <a:cs typeface="B Titr" pitchFamily="2" charset="-78"/>
            </a:endParaRPr>
          </a:p>
        </p:txBody>
      </p:sp>
      <p:sp>
        <p:nvSpPr>
          <p:cNvPr id="3" name="Content Placeholder 2"/>
          <p:cNvSpPr>
            <a:spLocks noGrp="1"/>
          </p:cNvSpPr>
          <p:nvPr>
            <p:ph idx="1"/>
          </p:nvPr>
        </p:nvSpPr>
        <p:spPr>
          <a:xfrm>
            <a:off x="706831" y="1496912"/>
            <a:ext cx="8596668" cy="4210714"/>
          </a:xfrm>
        </p:spPr>
        <p:txBody>
          <a:bodyPr>
            <a:noAutofit/>
          </a:bodyPr>
          <a:lstStyle/>
          <a:p>
            <a:pPr marL="0" indent="0">
              <a:buNone/>
            </a:pPr>
            <a:r>
              <a:rPr lang="fa-IR" sz="2400" dirty="0">
                <a:cs typeface="B Nazanin" pitchFamily="2" charset="-78"/>
              </a:rPr>
              <a:t>معیار ج. از زمان مرگ حداقل  </a:t>
            </a:r>
            <a:r>
              <a:rPr lang="fa-IR" sz="2400" dirty="0">
                <a:solidFill>
                  <a:srgbClr val="FF0000"/>
                </a:solidFill>
                <a:cs typeface="B Nazanin" pitchFamily="2" charset="-78"/>
              </a:rPr>
              <a:t>6مورد از </a:t>
            </a:r>
            <a:r>
              <a:rPr lang="fa-IR" sz="2400" dirty="0" smtClean="0">
                <a:solidFill>
                  <a:srgbClr val="FF0000"/>
                </a:solidFill>
                <a:cs typeface="B Nazanin" pitchFamily="2" charset="-78"/>
              </a:rPr>
              <a:t>نشانه های </a:t>
            </a:r>
            <a:r>
              <a:rPr lang="fa-IR" sz="2400" dirty="0">
                <a:solidFill>
                  <a:srgbClr val="FF0000"/>
                </a:solidFill>
                <a:cs typeface="B Nazanin" pitchFamily="2" charset="-78"/>
              </a:rPr>
              <a:t>زیر </a:t>
            </a:r>
            <a:r>
              <a:rPr lang="fa-IR" sz="2400" dirty="0">
                <a:cs typeface="B Nazanin" pitchFamily="2" charset="-78"/>
              </a:rPr>
              <a:t>را در اکثر روزها و در حد معنی داری تجربه کرده باشد.</a:t>
            </a:r>
          </a:p>
          <a:p>
            <a:pPr marL="0" indent="0">
              <a:buNone/>
            </a:pPr>
            <a:r>
              <a:rPr lang="fa-IR" sz="2400" dirty="0">
                <a:cs typeface="B Nazanin" pitchFamily="2" charset="-78"/>
              </a:rPr>
              <a:t>اندوه واکنشی به مرگ :</a:t>
            </a:r>
          </a:p>
          <a:p>
            <a:pPr marL="0" indent="0">
              <a:buNone/>
            </a:pPr>
            <a:r>
              <a:rPr lang="fa-IR" sz="2400" dirty="0" smtClean="0">
                <a:cs typeface="B Nazanin" pitchFamily="2" charset="-78"/>
              </a:rPr>
              <a:t>1- پذیرفتن </a:t>
            </a:r>
            <a:r>
              <a:rPr lang="fa-IR" sz="2400" dirty="0">
                <a:cs typeface="B Nazanin" pitchFamily="2" charset="-78"/>
              </a:rPr>
              <a:t>دشوار مرگ؛ در کودکان این مورد بستگی به توانایی کودک برای درک معنا و ثبات مرگ دارد.</a:t>
            </a:r>
          </a:p>
          <a:p>
            <a:pPr marL="0" indent="0">
              <a:buNone/>
            </a:pPr>
            <a:r>
              <a:rPr lang="fa-IR" sz="2400" dirty="0">
                <a:cs typeface="B Nazanin" pitchFamily="2" charset="-78"/>
              </a:rPr>
              <a:t> </a:t>
            </a:r>
            <a:r>
              <a:rPr lang="fa-IR" sz="2400" dirty="0" smtClean="0">
                <a:cs typeface="B Nazanin" pitchFamily="2" charset="-78"/>
              </a:rPr>
              <a:t>2- احساس </a:t>
            </a:r>
            <a:r>
              <a:rPr lang="fa-IR" sz="2400" dirty="0">
                <a:cs typeface="B Nazanin" pitchFamily="2" charset="-78"/>
              </a:rPr>
              <a:t>شوکه شدن، گیجی و </a:t>
            </a:r>
            <a:r>
              <a:rPr lang="fa-IR" sz="2400" dirty="0" smtClean="0">
                <a:cs typeface="B Nazanin" pitchFamily="2" charset="-78"/>
              </a:rPr>
              <a:t>بی حسی </a:t>
            </a:r>
            <a:r>
              <a:rPr lang="fa-IR" sz="2400" dirty="0">
                <a:cs typeface="B Nazanin" pitchFamily="2" charset="-78"/>
              </a:rPr>
              <a:t>هیجانی در مورد فقدان</a:t>
            </a:r>
          </a:p>
          <a:p>
            <a:pPr marL="0" indent="0">
              <a:buNone/>
            </a:pPr>
            <a:r>
              <a:rPr lang="fa-IR" sz="2400" dirty="0">
                <a:cs typeface="B Nazanin" pitchFamily="2" charset="-78"/>
              </a:rPr>
              <a:t> </a:t>
            </a:r>
            <a:r>
              <a:rPr lang="fa-IR" sz="2400" dirty="0" smtClean="0">
                <a:cs typeface="B Nazanin" pitchFamily="2" charset="-78"/>
              </a:rPr>
              <a:t>3- دشواری </a:t>
            </a:r>
            <a:r>
              <a:rPr lang="fa-IR" sz="2400" dirty="0">
                <a:cs typeface="B Nazanin" pitchFamily="2" charset="-78"/>
              </a:rPr>
              <a:t>در به یاد آوردن مثبت متوفی</a:t>
            </a:r>
          </a:p>
          <a:p>
            <a:pPr marL="0" indent="0">
              <a:buNone/>
            </a:pPr>
            <a:r>
              <a:rPr lang="fa-IR" sz="2400" dirty="0" smtClean="0">
                <a:cs typeface="B Nazanin" pitchFamily="2" charset="-78"/>
              </a:rPr>
              <a:t>4- تندخویی </a:t>
            </a:r>
            <a:r>
              <a:rPr lang="fa-IR" sz="2400" dirty="0">
                <a:cs typeface="B Nazanin" pitchFamily="2" charset="-78"/>
              </a:rPr>
              <a:t>و یا خشم مرتبط با فقدان</a:t>
            </a:r>
          </a:p>
          <a:p>
            <a:pPr marL="0" indent="0">
              <a:buNone/>
            </a:pPr>
            <a:r>
              <a:rPr lang="fa-IR" sz="2400" dirty="0">
                <a:cs typeface="B Nazanin" pitchFamily="2" charset="-78"/>
              </a:rPr>
              <a:t> </a:t>
            </a:r>
            <a:r>
              <a:rPr lang="fa-IR" sz="2400" dirty="0" smtClean="0">
                <a:cs typeface="B Nazanin" pitchFamily="2" charset="-78"/>
              </a:rPr>
              <a:t>5- ارزیابی </a:t>
            </a:r>
            <a:r>
              <a:rPr lang="fa-IR" sz="2400" dirty="0">
                <a:cs typeface="B Nazanin" pitchFamily="2" charset="-78"/>
              </a:rPr>
              <a:t>نابهنجار از خود در ارتباط با متوفی مانند سرزنش خود</a:t>
            </a:r>
          </a:p>
          <a:p>
            <a:pPr marL="0" indent="0">
              <a:buNone/>
            </a:pPr>
            <a:r>
              <a:rPr lang="fa-IR" sz="2400" dirty="0">
                <a:cs typeface="B Nazanin" pitchFamily="2" charset="-78"/>
              </a:rPr>
              <a:t> </a:t>
            </a:r>
            <a:r>
              <a:rPr lang="fa-IR" sz="2400" dirty="0" smtClean="0">
                <a:cs typeface="B Nazanin" pitchFamily="2" charset="-78"/>
              </a:rPr>
              <a:t>.</a:t>
            </a:r>
            <a:endParaRPr lang="fa-IR" sz="2400" dirty="0">
              <a:cs typeface="B Nazanin" pitchFamily="2" charset="-78"/>
            </a:endParaRPr>
          </a:p>
        </p:txBody>
      </p:sp>
    </p:spTree>
    <p:extLst>
      <p:ext uri="{BB962C8B-B14F-4D97-AF65-F5344CB8AC3E}">
        <p14:creationId xmlns:p14="http://schemas.microsoft.com/office/powerpoint/2010/main" val="61741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سوگ بیمار گون</a:t>
            </a:r>
            <a:endParaRPr lang="fa-IR" dirty="0">
              <a:cs typeface="B Titr" pitchFamily="2" charset="-78"/>
            </a:endParaRPr>
          </a:p>
        </p:txBody>
      </p:sp>
      <p:sp>
        <p:nvSpPr>
          <p:cNvPr id="3" name="Content Placeholder 2"/>
          <p:cNvSpPr>
            <a:spLocks noGrp="1"/>
          </p:cNvSpPr>
          <p:nvPr>
            <p:ph idx="1"/>
          </p:nvPr>
        </p:nvSpPr>
        <p:spPr>
          <a:xfrm>
            <a:off x="633089" y="1496911"/>
            <a:ext cx="8596668" cy="3880773"/>
          </a:xfrm>
        </p:spPr>
        <p:txBody>
          <a:bodyPr>
            <a:noAutofit/>
          </a:bodyPr>
          <a:lstStyle/>
          <a:p>
            <a:pPr marL="0" indent="0">
              <a:buNone/>
            </a:pPr>
            <a:r>
              <a:rPr lang="fa-IR" sz="2400" dirty="0" smtClean="0">
                <a:cs typeface="B Nazanin" pitchFamily="2" charset="-78"/>
              </a:rPr>
              <a:t>6-ا جتناب </a:t>
            </a:r>
            <a:r>
              <a:rPr lang="fa-IR" sz="2400" dirty="0">
                <a:cs typeface="B Nazanin" pitchFamily="2" charset="-78"/>
              </a:rPr>
              <a:t>مفرط از مواردی که </a:t>
            </a:r>
            <a:r>
              <a:rPr lang="fa-IR" sz="2400" dirty="0">
                <a:solidFill>
                  <a:srgbClr val="FF0000"/>
                </a:solidFill>
                <a:cs typeface="B Nazanin" pitchFamily="2" charset="-78"/>
              </a:rPr>
              <a:t>تجربیات مرتبط با فقدان </a:t>
            </a:r>
            <a:r>
              <a:rPr lang="fa-IR" sz="2400" dirty="0">
                <a:cs typeface="B Nazanin" pitchFamily="2" charset="-78"/>
              </a:rPr>
              <a:t>را برای فرد به یاد </a:t>
            </a:r>
            <a:r>
              <a:rPr lang="fa-IR" sz="2400" dirty="0" smtClean="0">
                <a:cs typeface="B Nazanin" pitchFamily="2" charset="-78"/>
              </a:rPr>
              <a:t>می آورند</a:t>
            </a:r>
            <a:r>
              <a:rPr lang="fa-IR" sz="2400" dirty="0">
                <a:cs typeface="B Nazanin" pitchFamily="2" charset="-78"/>
              </a:rPr>
              <a:t>. </a:t>
            </a:r>
            <a:endParaRPr lang="fa-IR" sz="2400" dirty="0" smtClean="0">
              <a:cs typeface="B Nazanin" pitchFamily="2" charset="-78"/>
            </a:endParaRPr>
          </a:p>
          <a:p>
            <a:pPr marL="0" indent="0">
              <a:buNone/>
            </a:pPr>
            <a:r>
              <a:rPr lang="fa-IR" sz="2400" dirty="0" smtClean="0">
                <a:cs typeface="B Nazanin" pitchFamily="2" charset="-78"/>
              </a:rPr>
              <a:t>7- تمایل </a:t>
            </a:r>
            <a:r>
              <a:rPr lang="fa-IR" sz="2400" dirty="0">
                <a:cs typeface="B Nazanin" pitchFamily="2" charset="-78"/>
              </a:rPr>
              <a:t>به مردن و بودن با متوفی.</a:t>
            </a:r>
          </a:p>
          <a:p>
            <a:pPr marL="0" indent="0">
              <a:buNone/>
            </a:pPr>
            <a:r>
              <a:rPr lang="fa-IR" sz="2400" dirty="0">
                <a:cs typeface="B Nazanin" pitchFamily="2" charset="-78"/>
              </a:rPr>
              <a:t> </a:t>
            </a:r>
            <a:r>
              <a:rPr lang="fa-IR" sz="2400" dirty="0" smtClean="0">
                <a:cs typeface="B Nazanin" pitchFamily="2" charset="-78"/>
              </a:rPr>
              <a:t>8- به </a:t>
            </a:r>
            <a:r>
              <a:rPr lang="fa-IR" sz="2400" dirty="0">
                <a:cs typeface="B Nazanin" pitchFamily="2" charset="-78"/>
              </a:rPr>
              <a:t>سختی اعتماد کردن به دیگران از زمان مرگ به بعد</a:t>
            </a:r>
          </a:p>
          <a:p>
            <a:pPr marL="0" indent="0">
              <a:buNone/>
            </a:pPr>
            <a:r>
              <a:rPr lang="fa-IR" sz="2400" dirty="0">
                <a:cs typeface="B Nazanin" pitchFamily="2" charset="-78"/>
              </a:rPr>
              <a:t> </a:t>
            </a:r>
            <a:r>
              <a:rPr lang="fa-IR" sz="2400" dirty="0" smtClean="0">
                <a:cs typeface="B Nazanin" pitchFamily="2" charset="-78"/>
              </a:rPr>
              <a:t>9- احساس </a:t>
            </a:r>
            <a:r>
              <a:rPr lang="fa-IR" sz="2400" dirty="0">
                <a:cs typeface="B Nazanin" pitchFamily="2" charset="-78"/>
              </a:rPr>
              <a:t>تنهایی و جدا بودن از دیگران از زمان مرگ به بعد</a:t>
            </a:r>
          </a:p>
          <a:p>
            <a:pPr marL="0" indent="0">
              <a:buNone/>
            </a:pPr>
            <a:r>
              <a:rPr lang="fa-IR" sz="2400" dirty="0">
                <a:cs typeface="B Nazanin" pitchFamily="2" charset="-78"/>
              </a:rPr>
              <a:t> </a:t>
            </a:r>
            <a:r>
              <a:rPr lang="fa-IR" sz="2400" dirty="0" smtClean="0">
                <a:cs typeface="B Nazanin" pitchFamily="2" charset="-78"/>
              </a:rPr>
              <a:t>10- احساس بی معنا </a:t>
            </a:r>
            <a:r>
              <a:rPr lang="fa-IR" sz="2400" dirty="0">
                <a:cs typeface="B Nazanin" pitchFamily="2" charset="-78"/>
              </a:rPr>
              <a:t>بودن </a:t>
            </a:r>
            <a:r>
              <a:rPr lang="fa-IR" sz="2400" dirty="0" smtClean="0">
                <a:cs typeface="B Nazanin" pitchFamily="2" charset="-78"/>
              </a:rPr>
              <a:t>زندگی یا </a:t>
            </a:r>
            <a:r>
              <a:rPr lang="fa-IR" sz="2400" dirty="0">
                <a:cs typeface="B Nazanin" pitchFamily="2" charset="-78"/>
              </a:rPr>
              <a:t>پوچی بدون متوفی و یا باور به اینکه بدون متوفی نمیتواند کاری بکند.</a:t>
            </a:r>
          </a:p>
          <a:p>
            <a:pPr marL="0" indent="0">
              <a:buNone/>
            </a:pPr>
            <a:r>
              <a:rPr lang="fa-IR" sz="2400" dirty="0">
                <a:cs typeface="B Nazanin" pitchFamily="2" charset="-78"/>
              </a:rPr>
              <a:t> </a:t>
            </a:r>
            <a:r>
              <a:rPr lang="fa-IR" sz="2400" dirty="0" smtClean="0">
                <a:cs typeface="B Nazanin" pitchFamily="2" charset="-78"/>
              </a:rPr>
              <a:t>11-  سردرگمی </a:t>
            </a:r>
            <a:r>
              <a:rPr lang="fa-IR" sz="2400" dirty="0">
                <a:cs typeface="B Nazanin" pitchFamily="2" charset="-78"/>
              </a:rPr>
              <a:t>در مورد نقش فرد در زندگی و یا احساس نقصان هویت، مانند احساس اینکه بخشی از وجود فرد با متوفی مرده است.</a:t>
            </a:r>
          </a:p>
          <a:p>
            <a:pPr marL="0" indent="0">
              <a:buNone/>
            </a:pPr>
            <a:r>
              <a:rPr lang="fa-IR" sz="2400" dirty="0">
                <a:cs typeface="B Nazanin" pitchFamily="2" charset="-78"/>
              </a:rPr>
              <a:t> </a:t>
            </a:r>
            <a:r>
              <a:rPr lang="fa-IR" sz="2400" dirty="0" smtClean="0">
                <a:cs typeface="B Nazanin" pitchFamily="2" charset="-78"/>
              </a:rPr>
              <a:t>12- دشواری </a:t>
            </a:r>
            <a:r>
              <a:rPr lang="fa-IR" sz="2400" dirty="0">
                <a:cs typeface="B Nazanin" pitchFamily="2" charset="-78"/>
              </a:rPr>
              <a:t>یا </a:t>
            </a:r>
            <a:r>
              <a:rPr lang="fa-IR" sz="2400" dirty="0" smtClean="0">
                <a:cs typeface="B Nazanin" pitchFamily="2" charset="-78"/>
              </a:rPr>
              <a:t>بی میلی </a:t>
            </a:r>
            <a:r>
              <a:rPr lang="fa-IR" sz="2400" dirty="0">
                <a:cs typeface="B Nazanin" pitchFamily="2" charset="-78"/>
              </a:rPr>
              <a:t>در دنبال کردن فعالیتهای مورد علاقه و روابط دوستانه و یا </a:t>
            </a:r>
            <a:r>
              <a:rPr lang="fa-IR" sz="2400" dirty="0" smtClean="0">
                <a:cs typeface="B Nazanin" pitchFamily="2" charset="-78"/>
              </a:rPr>
              <a:t>برنامه ریزی </a:t>
            </a:r>
            <a:r>
              <a:rPr lang="fa-IR" sz="2400" dirty="0">
                <a:cs typeface="B Nazanin" pitchFamily="2" charset="-78"/>
              </a:rPr>
              <a:t>برای آینده از بعد ازتجربه فقدان</a:t>
            </a:r>
          </a:p>
          <a:p>
            <a:pPr marL="0" indent="0">
              <a:buNone/>
            </a:pPr>
            <a:endParaRPr lang="fa-IR" sz="2400" dirty="0"/>
          </a:p>
        </p:txBody>
      </p:sp>
    </p:spTree>
    <p:extLst>
      <p:ext uri="{BB962C8B-B14F-4D97-AF65-F5344CB8AC3E}">
        <p14:creationId xmlns:p14="http://schemas.microsoft.com/office/powerpoint/2010/main" val="4151691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سوگ بیمار گون </a:t>
            </a:r>
            <a:endParaRPr lang="fa-IR" dirty="0">
              <a:cs typeface="B Titr" pitchFamily="2" charset="-78"/>
            </a:endParaRPr>
          </a:p>
        </p:txBody>
      </p:sp>
      <p:sp>
        <p:nvSpPr>
          <p:cNvPr id="3" name="Content Placeholder 2"/>
          <p:cNvSpPr>
            <a:spLocks noGrp="1"/>
          </p:cNvSpPr>
          <p:nvPr>
            <p:ph idx="1"/>
          </p:nvPr>
        </p:nvSpPr>
        <p:spPr>
          <a:xfrm>
            <a:off x="706831" y="1496911"/>
            <a:ext cx="8596668" cy="1939463"/>
          </a:xfrm>
        </p:spPr>
        <p:txBody>
          <a:bodyPr>
            <a:normAutofit/>
          </a:bodyPr>
          <a:lstStyle/>
          <a:p>
            <a:pPr marL="0" indent="0">
              <a:buNone/>
            </a:pPr>
            <a:r>
              <a:rPr lang="fa-IR" sz="2400" dirty="0">
                <a:cs typeface="B Nazanin" pitchFamily="2" charset="-78"/>
              </a:rPr>
              <a:t>معیار د. اختلال منجر به رنج روانی معنی دار و یا آسیب به عملکرد فرد درمدرسه، شغل و یا سایر </a:t>
            </a:r>
            <a:r>
              <a:rPr lang="fa-IR" sz="2400" dirty="0" smtClean="0">
                <a:cs typeface="B Nazanin" pitchFamily="2" charset="-78"/>
              </a:rPr>
              <a:t>حوزه های </a:t>
            </a:r>
            <a:r>
              <a:rPr lang="fa-IR" sz="2400" dirty="0">
                <a:cs typeface="B Nazanin" pitchFamily="2" charset="-78"/>
              </a:rPr>
              <a:t>مهم شده باشد.</a:t>
            </a:r>
          </a:p>
          <a:p>
            <a:pPr marL="0" indent="0">
              <a:buNone/>
            </a:pPr>
            <a:r>
              <a:rPr lang="fa-IR" sz="2400" dirty="0">
                <a:cs typeface="B Nazanin" pitchFamily="2" charset="-78"/>
              </a:rPr>
              <a:t>معیار هـ. واکنش داغدیدگی باید از </a:t>
            </a:r>
            <a:r>
              <a:rPr lang="fa-IR" sz="2400" dirty="0">
                <a:solidFill>
                  <a:srgbClr val="FF0000"/>
                </a:solidFill>
                <a:cs typeface="B Nazanin" pitchFamily="2" charset="-78"/>
              </a:rPr>
              <a:t>نظر هنجارهای فرهنگی، مذهبی و سن </a:t>
            </a:r>
            <a:r>
              <a:rPr lang="fa-IR" sz="2400" dirty="0">
                <a:cs typeface="B Nazanin" pitchFamily="2" charset="-78"/>
              </a:rPr>
              <a:t>نامتناسب و ناسازگار باشد </a:t>
            </a:r>
            <a:r>
              <a:rPr lang="fa-IR" sz="2400" dirty="0" smtClean="0">
                <a:cs typeface="B Nazanin" pitchFamily="2" charset="-78"/>
              </a:rPr>
              <a:t> .</a:t>
            </a:r>
            <a:endParaRPr lang="fa-IR" sz="2400" dirty="0">
              <a:cs typeface="B Nazanin" pitchFamily="2" charset="-78"/>
            </a:endParaRPr>
          </a:p>
        </p:txBody>
      </p:sp>
    </p:spTree>
    <p:extLst>
      <p:ext uri="{BB962C8B-B14F-4D97-AF65-F5344CB8AC3E}">
        <p14:creationId xmlns:p14="http://schemas.microsoft.com/office/powerpoint/2010/main" val="533481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سوگ ادامه دار </a:t>
            </a:r>
            <a:endParaRPr lang="fa-IR" dirty="0">
              <a:cs typeface="B Titr" pitchFamily="2" charset="-78"/>
            </a:endParaRPr>
          </a:p>
        </p:txBody>
      </p:sp>
      <p:sp>
        <p:nvSpPr>
          <p:cNvPr id="3" name="Content Placeholder 2"/>
          <p:cNvSpPr>
            <a:spLocks noGrp="1"/>
          </p:cNvSpPr>
          <p:nvPr>
            <p:ph idx="1"/>
          </p:nvPr>
        </p:nvSpPr>
        <p:spPr>
          <a:xfrm>
            <a:off x="662585" y="1275685"/>
            <a:ext cx="8596668" cy="4476185"/>
          </a:xfrm>
        </p:spPr>
        <p:txBody>
          <a:bodyPr>
            <a:noAutofit/>
          </a:bodyPr>
          <a:lstStyle/>
          <a:p>
            <a:pPr marL="0" indent="0">
              <a:buNone/>
            </a:pPr>
            <a:r>
              <a:rPr lang="fa-IR" sz="2400" dirty="0">
                <a:cs typeface="B Nazanin" pitchFamily="2" charset="-78"/>
              </a:rPr>
              <a:t>معیارهای نسخه یازدهم طبقه بندی بین المللی </a:t>
            </a:r>
            <a:r>
              <a:rPr lang="fa-IR" sz="2400" dirty="0" smtClean="0">
                <a:cs typeface="B Nazanin" pitchFamily="2" charset="-78"/>
              </a:rPr>
              <a:t>بیماریها (</a:t>
            </a:r>
            <a:r>
              <a:rPr lang="en-US" sz="2400" dirty="0" smtClean="0">
                <a:cs typeface="B Nazanin" pitchFamily="2" charset="-78"/>
              </a:rPr>
              <a:t>ICD-11</a:t>
            </a:r>
            <a:r>
              <a:rPr lang="fa-IR" sz="2400" dirty="0" smtClean="0">
                <a:cs typeface="B Nazanin" pitchFamily="2" charset="-78"/>
              </a:rPr>
              <a:t>) برای </a:t>
            </a:r>
            <a:r>
              <a:rPr lang="fa-IR" sz="2400" dirty="0">
                <a:cs typeface="B Nazanin" pitchFamily="2" charset="-78"/>
              </a:rPr>
              <a:t>اختلال سوگ ادامه </a:t>
            </a:r>
            <a:r>
              <a:rPr lang="fa-IR" sz="2400" dirty="0" smtClean="0">
                <a:cs typeface="B Nazanin" pitchFamily="2" charset="-78"/>
              </a:rPr>
              <a:t>دار : </a:t>
            </a:r>
          </a:p>
          <a:p>
            <a:pPr marL="0" indent="0">
              <a:buNone/>
            </a:pPr>
            <a:r>
              <a:rPr lang="fa-IR" sz="2400" dirty="0" smtClean="0">
                <a:cs typeface="B Nazanin" pitchFamily="2" charset="-78"/>
              </a:rPr>
              <a:t>ویژگیهای اساسی :</a:t>
            </a:r>
          </a:p>
          <a:p>
            <a:pPr marL="0" indent="0">
              <a:buNone/>
            </a:pPr>
            <a:r>
              <a:rPr lang="fa-IR" sz="2400" dirty="0" smtClean="0">
                <a:cs typeface="B Nazanin" pitchFamily="2" charset="-78"/>
              </a:rPr>
              <a:t>1- داغدیدگی </a:t>
            </a:r>
            <a:r>
              <a:rPr lang="fa-IR" sz="2400" dirty="0">
                <a:cs typeface="B Nazanin" pitchFamily="2" charset="-78"/>
              </a:rPr>
              <a:t>بعد از فقدان شریک عاطفی، والدین، فرزند یا هر شخص مهم </a:t>
            </a:r>
            <a:r>
              <a:rPr lang="fa-IR" sz="2400" dirty="0" smtClean="0">
                <a:cs typeface="B Nazanin" pitchFamily="2" charset="-78"/>
              </a:rPr>
              <a:t>دیگر</a:t>
            </a:r>
          </a:p>
          <a:p>
            <a:pPr marL="0" indent="0">
              <a:buNone/>
            </a:pPr>
            <a:r>
              <a:rPr lang="fa-IR" sz="2400" dirty="0" smtClean="0">
                <a:cs typeface="B Nazanin" pitchFamily="2" charset="-78"/>
              </a:rPr>
              <a:t>2- واکنش </a:t>
            </a:r>
            <a:r>
              <a:rPr lang="fa-IR" sz="2400" dirty="0">
                <a:cs typeface="B Nazanin" pitchFamily="2" charset="-78"/>
              </a:rPr>
              <a:t>سوگ ادامه دار و فراگیر که با ویژگی هایی نظیر ا شتغال ذهنی مکرر با متوفی که با هیجانات دردناک شدید همراه می شود</a:t>
            </a:r>
          </a:p>
          <a:p>
            <a:pPr marL="0" indent="0">
              <a:buNone/>
            </a:pPr>
            <a:r>
              <a:rPr lang="fa-IR" sz="2400" dirty="0">
                <a:cs typeface="B Nazanin" pitchFamily="2" charset="-78"/>
              </a:rPr>
              <a:t>(احساس غم، احساس گناه، خشم، انکار، سرزنش، دشواری در پذیرش مرگ، احساس اینکه بخشی از وجود فرد از دست رفته است،</a:t>
            </a:r>
          </a:p>
          <a:p>
            <a:pPr marL="0" indent="0">
              <a:buNone/>
            </a:pPr>
            <a:r>
              <a:rPr lang="fa-IR" sz="2400" dirty="0">
                <a:cs typeface="B Nazanin" pitchFamily="2" charset="-78"/>
              </a:rPr>
              <a:t>ناتوانی در داشتن احساس خوب،کرختی عاطفی </a:t>
            </a:r>
            <a:r>
              <a:rPr lang="fa-IR" sz="2400" dirty="0" smtClean="0">
                <a:cs typeface="B Nazanin" pitchFamily="2" charset="-78"/>
              </a:rPr>
              <a:t>، دشواری </a:t>
            </a:r>
            <a:r>
              <a:rPr lang="fa-IR" sz="2400" dirty="0">
                <a:cs typeface="B Nazanin" pitchFamily="2" charset="-78"/>
              </a:rPr>
              <a:t>در مشارکت دوباره در اجتماع و فعالیتها</a:t>
            </a:r>
            <a:r>
              <a:rPr lang="fa-IR" sz="2400" dirty="0" smtClean="0">
                <a:cs typeface="B Nazanin" pitchFamily="2" charset="-78"/>
              </a:rPr>
              <a:t>.)</a:t>
            </a:r>
            <a:endParaRPr lang="fa-IR" sz="2400" dirty="0">
              <a:cs typeface="B Nazanin" pitchFamily="2" charset="-78"/>
            </a:endParaRPr>
          </a:p>
        </p:txBody>
      </p:sp>
    </p:spTree>
    <p:extLst>
      <p:ext uri="{BB962C8B-B14F-4D97-AF65-F5344CB8AC3E}">
        <p14:creationId xmlns:p14="http://schemas.microsoft.com/office/powerpoint/2010/main" val="3141281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24348"/>
            <a:ext cx="8596668" cy="688258"/>
          </a:xfrm>
        </p:spPr>
        <p:txBody>
          <a:bodyPr/>
          <a:lstStyle/>
          <a:p>
            <a:pPr algn="ctr"/>
            <a:r>
              <a:rPr lang="fa-IR" dirty="0" smtClean="0"/>
              <a:t>سوگ ادامه دار </a:t>
            </a:r>
            <a:endParaRPr lang="fa-IR" dirty="0"/>
          </a:p>
        </p:txBody>
      </p:sp>
      <p:sp>
        <p:nvSpPr>
          <p:cNvPr id="3" name="Content Placeholder 2"/>
          <p:cNvSpPr>
            <a:spLocks noGrp="1"/>
          </p:cNvSpPr>
          <p:nvPr>
            <p:ph idx="1"/>
          </p:nvPr>
        </p:nvSpPr>
        <p:spPr>
          <a:xfrm>
            <a:off x="795321" y="1585402"/>
            <a:ext cx="8596668" cy="3880773"/>
          </a:xfrm>
        </p:spPr>
        <p:txBody>
          <a:bodyPr/>
          <a:lstStyle/>
          <a:p>
            <a:pPr marL="0" indent="0" algn="just">
              <a:buNone/>
            </a:pPr>
            <a:r>
              <a:rPr lang="fa-IR" sz="2400" dirty="0">
                <a:cs typeface="B Nazanin" pitchFamily="2" charset="-78"/>
              </a:rPr>
              <a:t> </a:t>
            </a:r>
            <a:r>
              <a:rPr lang="fa-IR" sz="2400" dirty="0" smtClean="0">
                <a:cs typeface="B Nazanin" pitchFamily="2" charset="-78"/>
              </a:rPr>
              <a:t>3- واکنش سوگ </a:t>
            </a:r>
            <a:r>
              <a:rPr lang="fa-IR" sz="2400" dirty="0">
                <a:cs typeface="B Nazanin" pitchFamily="2" charset="-78"/>
              </a:rPr>
              <a:t>برای مدتی طولانی که در محدوده نرمال جای </a:t>
            </a:r>
            <a:r>
              <a:rPr lang="fa-IR" sz="2400" dirty="0" smtClean="0">
                <a:cs typeface="B Nazanin" pitchFamily="2" charset="-78"/>
              </a:rPr>
              <a:t>نمی گیرد </a:t>
            </a:r>
            <a:r>
              <a:rPr lang="fa-IR" sz="2400" dirty="0">
                <a:cs typeface="B Nazanin" pitchFamily="2" charset="-78"/>
              </a:rPr>
              <a:t>ادامه </a:t>
            </a:r>
            <a:r>
              <a:rPr lang="fa-IR" sz="2400" dirty="0" smtClean="0">
                <a:cs typeface="B Nazanin" pitchFamily="2" charset="-78"/>
              </a:rPr>
              <a:t>می یابد </a:t>
            </a:r>
            <a:r>
              <a:rPr lang="fa-IR" sz="2400" dirty="0">
                <a:cs typeface="B Nazanin" pitchFamily="2" charset="-78"/>
              </a:rPr>
              <a:t>و به </a:t>
            </a:r>
            <a:r>
              <a:rPr lang="fa-IR" sz="2400" dirty="0" smtClean="0">
                <a:cs typeface="B Nazanin" pitchFamily="2" charset="-78"/>
              </a:rPr>
              <a:t>شکلی  </a:t>
            </a:r>
            <a:r>
              <a:rPr lang="fa-IR" sz="2400" dirty="0">
                <a:cs typeface="B Nazanin" pitchFamily="2" charset="-78"/>
              </a:rPr>
              <a:t>فاحش از هنجارهای </a:t>
            </a:r>
            <a:r>
              <a:rPr lang="fa-IR" sz="2400" dirty="0" smtClean="0">
                <a:cs typeface="B Nazanin" pitchFamily="2" charset="-78"/>
              </a:rPr>
              <a:t>اجتماعی،فرهنگی </a:t>
            </a:r>
            <a:r>
              <a:rPr lang="fa-IR" sz="2400" dirty="0">
                <a:cs typeface="B Nazanin" pitchFamily="2" charset="-78"/>
              </a:rPr>
              <a:t>و دینی، تخطی میکند. این طبقه </a:t>
            </a:r>
            <a:r>
              <a:rPr lang="fa-IR" sz="2400" dirty="0" smtClean="0">
                <a:cs typeface="B Nazanin" pitchFamily="2" charset="-78"/>
              </a:rPr>
              <a:t>تشخیصی واکنش سوگی </a:t>
            </a:r>
            <a:r>
              <a:rPr lang="fa-IR" sz="2400" dirty="0">
                <a:cs typeface="B Nazanin" pitchFamily="2" charset="-78"/>
              </a:rPr>
              <a:t>را که تا </a:t>
            </a:r>
            <a:r>
              <a:rPr lang="fa-IR" sz="2400" dirty="0" smtClean="0">
                <a:cs typeface="B Nazanin" pitchFamily="2" charset="-78"/>
              </a:rPr>
              <a:t>شش </a:t>
            </a:r>
            <a:r>
              <a:rPr lang="fa-IR" sz="2400" dirty="0">
                <a:cs typeface="B Nazanin" pitchFamily="2" charset="-78"/>
              </a:rPr>
              <a:t>ماه بعد از مرگ طول </a:t>
            </a:r>
            <a:r>
              <a:rPr lang="fa-IR" sz="2400" dirty="0" smtClean="0">
                <a:cs typeface="B Nazanin" pitchFamily="2" charset="-78"/>
              </a:rPr>
              <a:t>میکشد </a:t>
            </a:r>
            <a:r>
              <a:rPr lang="fa-IR" sz="2400" dirty="0">
                <a:cs typeface="B Nazanin" pitchFamily="2" charset="-78"/>
              </a:rPr>
              <a:t>و در </a:t>
            </a:r>
            <a:r>
              <a:rPr lang="fa-IR" sz="2400" dirty="0" smtClean="0">
                <a:cs typeface="B Nazanin" pitchFamily="2" charset="-78"/>
              </a:rPr>
              <a:t>بعضی فرهنگها </a:t>
            </a:r>
            <a:r>
              <a:rPr lang="fa-IR" sz="2400" dirty="0">
                <a:cs typeface="B Nazanin" pitchFamily="2" charset="-78"/>
              </a:rPr>
              <a:t>وجود دارد شامل نمیشود.</a:t>
            </a:r>
          </a:p>
          <a:p>
            <a:pPr marL="0" indent="0" algn="just">
              <a:buNone/>
            </a:pPr>
            <a:r>
              <a:rPr lang="fa-IR" sz="2400" dirty="0">
                <a:cs typeface="B Nazanin" pitchFamily="2" charset="-78"/>
              </a:rPr>
              <a:t> </a:t>
            </a:r>
            <a:r>
              <a:rPr lang="fa-IR" sz="2400" dirty="0" smtClean="0">
                <a:cs typeface="B Nazanin" pitchFamily="2" charset="-78"/>
              </a:rPr>
              <a:t>4- این </a:t>
            </a:r>
            <a:r>
              <a:rPr lang="fa-IR" sz="2400" dirty="0">
                <a:cs typeface="B Nazanin" pitchFamily="2" charset="-78"/>
              </a:rPr>
              <a:t>آ شفتگی، باعث آ سیبهای معنادار از لحاظ بالینی در </a:t>
            </a:r>
            <a:r>
              <a:rPr lang="fa-IR" sz="2400" dirty="0" smtClean="0">
                <a:cs typeface="B Nazanin" pitchFamily="2" charset="-78"/>
              </a:rPr>
              <a:t>حیطه های </a:t>
            </a:r>
            <a:r>
              <a:rPr lang="fa-IR" sz="2400" dirty="0">
                <a:cs typeface="B Nazanin" pitchFamily="2" charset="-78"/>
              </a:rPr>
              <a:t>عملکرد </a:t>
            </a:r>
            <a:r>
              <a:rPr lang="fa-IR" sz="2400" dirty="0" smtClean="0">
                <a:cs typeface="B Nazanin" pitchFamily="2" charset="-78"/>
              </a:rPr>
              <a:t>شخصی</a:t>
            </a:r>
            <a:r>
              <a:rPr lang="fa-IR" sz="2400" dirty="0">
                <a:cs typeface="B Nazanin" pitchFamily="2" charset="-78"/>
              </a:rPr>
              <a:t>، خانوادگی، شغلی و سایر حیطه هامی شود؛ </a:t>
            </a:r>
            <a:r>
              <a:rPr lang="fa-IR" sz="2400" dirty="0" smtClean="0">
                <a:cs typeface="B Nazanin" pitchFamily="2" charset="-78"/>
              </a:rPr>
              <a:t>اگرعملکرد </a:t>
            </a:r>
            <a:r>
              <a:rPr lang="fa-IR" sz="2400" dirty="0">
                <a:cs typeface="B Nazanin" pitchFamily="2" charset="-78"/>
              </a:rPr>
              <a:t>فرد صرفاً از طریق تلاش </a:t>
            </a:r>
            <a:r>
              <a:rPr lang="fa-IR" sz="2400" dirty="0" smtClean="0">
                <a:cs typeface="B Nazanin" pitchFamily="2" charset="-78"/>
              </a:rPr>
              <a:t>بیشتر </a:t>
            </a:r>
            <a:r>
              <a:rPr lang="fa-IR" sz="2400" dirty="0">
                <a:cs typeface="B Nazanin" pitchFamily="2" charset="-78"/>
              </a:rPr>
              <a:t>حفظ شود یا اگردر </a:t>
            </a:r>
            <a:r>
              <a:rPr lang="fa-IR" sz="2400" dirty="0" smtClean="0">
                <a:cs typeface="B Nazanin" pitchFamily="2" charset="-78"/>
              </a:rPr>
              <a:t>مقایسه </a:t>
            </a:r>
            <a:r>
              <a:rPr lang="fa-IR" sz="2400" dirty="0">
                <a:cs typeface="B Nazanin" pitchFamily="2" charset="-78"/>
              </a:rPr>
              <a:t>با عملکرد قبلی وی یا در </a:t>
            </a:r>
            <a:r>
              <a:rPr lang="fa-IR" sz="2400" dirty="0" smtClean="0">
                <a:cs typeface="B Nazanin" pitchFamily="2" charset="-78"/>
              </a:rPr>
              <a:t>مقایسه </a:t>
            </a:r>
            <a:r>
              <a:rPr lang="fa-IR" sz="2400" dirty="0">
                <a:cs typeface="B Nazanin" pitchFamily="2" charset="-78"/>
              </a:rPr>
              <a:t>با انتظاری که از او </a:t>
            </a:r>
            <a:r>
              <a:rPr lang="fa-IR" sz="2400" dirty="0" smtClean="0">
                <a:cs typeface="B Nazanin" pitchFamily="2" charset="-78"/>
              </a:rPr>
              <a:t>میرود،سیار آسیب دیده </a:t>
            </a:r>
            <a:r>
              <a:rPr lang="fa-IR" sz="2400" dirty="0">
                <a:cs typeface="B Nazanin" pitchFamily="2" charset="-78"/>
              </a:rPr>
              <a:t>باشد، در نتیجه فرد </a:t>
            </a:r>
            <a:r>
              <a:rPr lang="fa-IR" sz="2400" dirty="0" smtClean="0">
                <a:cs typeface="B Nazanin" pitchFamily="2" charset="-78"/>
              </a:rPr>
              <a:t>دچاراین آسیب </a:t>
            </a:r>
            <a:r>
              <a:rPr lang="fa-IR" sz="2400" dirty="0">
                <a:cs typeface="B Nazanin" pitchFamily="2" charset="-78"/>
              </a:rPr>
              <a:t>شده </a:t>
            </a:r>
            <a:r>
              <a:rPr lang="fa-IR" sz="2400" dirty="0" smtClean="0">
                <a:cs typeface="B Nazanin" pitchFamily="2" charset="-78"/>
              </a:rPr>
              <a:t>است .</a:t>
            </a:r>
            <a:endParaRPr lang="fa-IR" dirty="0"/>
          </a:p>
        </p:txBody>
      </p:sp>
    </p:spTree>
    <p:extLst>
      <p:ext uri="{BB962C8B-B14F-4D97-AF65-F5344CB8AC3E}">
        <p14:creationId xmlns:p14="http://schemas.microsoft.com/office/powerpoint/2010/main" val="2850767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ویژگیهای سوگ ناشی از خودکشی</a:t>
            </a:r>
            <a:endParaRPr lang="fa-IR" dirty="0">
              <a:cs typeface="B Titr" pitchFamily="2" charset="-78"/>
            </a:endParaRPr>
          </a:p>
        </p:txBody>
      </p:sp>
      <p:sp>
        <p:nvSpPr>
          <p:cNvPr id="3" name="Content Placeholder 2"/>
          <p:cNvSpPr>
            <a:spLocks noGrp="1"/>
          </p:cNvSpPr>
          <p:nvPr>
            <p:ph idx="1"/>
          </p:nvPr>
        </p:nvSpPr>
        <p:spPr/>
        <p:txBody>
          <a:bodyPr/>
          <a:lstStyle/>
          <a:p>
            <a:pPr marL="0" indent="0">
              <a:buNone/>
            </a:pPr>
            <a:r>
              <a:rPr lang="fa-IR" dirty="0" smtClean="0"/>
              <a:t> 1- </a:t>
            </a:r>
            <a:r>
              <a:rPr lang="fa-IR" sz="2400" dirty="0" smtClean="0">
                <a:cs typeface="B Nazanin" pitchFamily="2" charset="-78"/>
              </a:rPr>
              <a:t>سوگواری </a:t>
            </a:r>
            <a:r>
              <a:rPr lang="fa-IR" sz="2400" dirty="0">
                <a:cs typeface="B Nazanin" pitchFamily="2" charset="-78"/>
              </a:rPr>
              <a:t>به دلیل این که فرد عزیزشان از دنیا رفته </a:t>
            </a:r>
            <a:r>
              <a:rPr lang="fa-IR" sz="2400" dirty="0" smtClean="0">
                <a:cs typeface="B Nazanin" pitchFamily="2" charset="-78"/>
              </a:rPr>
              <a:t>است .</a:t>
            </a:r>
          </a:p>
          <a:p>
            <a:pPr marL="0" indent="0">
              <a:buNone/>
            </a:pPr>
            <a:r>
              <a:rPr lang="fa-IR" sz="2400" dirty="0" smtClean="0">
                <a:cs typeface="B Nazanin" pitchFamily="2" charset="-78"/>
              </a:rPr>
              <a:t>2-  زمانی </a:t>
            </a:r>
            <a:r>
              <a:rPr lang="fa-IR" sz="2400" dirty="0">
                <a:cs typeface="B Nazanin" pitchFamily="2" charset="-78"/>
              </a:rPr>
              <a:t>که متوجه میشوند این مرگ بر اثر خودکشی اتفاق افتاده است منجر به نوعی حالت اختلال استرس </a:t>
            </a:r>
            <a:r>
              <a:rPr lang="fa-IR" sz="2400" dirty="0" smtClean="0">
                <a:cs typeface="B Nazanin" pitchFamily="2" charset="-78"/>
              </a:rPr>
              <a:t>پس از </a:t>
            </a:r>
            <a:r>
              <a:rPr lang="fa-IR" sz="2400" dirty="0">
                <a:cs typeface="B Nazanin" pitchFamily="2" charset="-78"/>
              </a:rPr>
              <a:t>سانحه در آنها </a:t>
            </a:r>
            <a:r>
              <a:rPr lang="fa-IR" sz="2400" dirty="0" smtClean="0">
                <a:cs typeface="B Nazanin" pitchFamily="2" charset="-78"/>
              </a:rPr>
              <a:t>میشود.</a:t>
            </a:r>
            <a:endParaRPr lang="fa-IR" sz="2400" dirty="0">
              <a:cs typeface="B Nazanin" pitchFamily="2" charset="-78"/>
            </a:endParaRPr>
          </a:p>
          <a:p>
            <a:pPr marL="0" indent="0">
              <a:buNone/>
            </a:pPr>
            <a:r>
              <a:rPr lang="fa-IR" sz="2400" dirty="0" smtClean="0">
                <a:cs typeface="B Nazanin" pitchFamily="2" charset="-78"/>
              </a:rPr>
              <a:t>3- به </a:t>
            </a:r>
            <a:r>
              <a:rPr lang="fa-IR" sz="2400" dirty="0">
                <a:cs typeface="B Nazanin" pitchFamily="2" charset="-78"/>
              </a:rPr>
              <a:t>دلیل نگاه همراه با انگ در جوامع مختلف، </a:t>
            </a:r>
            <a:r>
              <a:rPr lang="fa-IR" sz="2400" dirty="0" smtClean="0">
                <a:cs typeface="B Nazanin" pitchFamily="2" charset="-78"/>
              </a:rPr>
              <a:t>بازمانده ها </a:t>
            </a:r>
            <a:r>
              <a:rPr lang="fa-IR" sz="2400" dirty="0">
                <a:cs typeface="B Nazanin" pitchFamily="2" charset="-78"/>
              </a:rPr>
              <a:t>در بسیاری از مواقع نمیتوانند درباره علت مرگ </a:t>
            </a:r>
            <a:r>
              <a:rPr lang="fa-IR" sz="2400" dirty="0" smtClean="0">
                <a:cs typeface="B Nazanin" pitchFamily="2" charset="-78"/>
              </a:rPr>
              <a:t>صحبت کنند </a:t>
            </a:r>
            <a:r>
              <a:rPr lang="fa-IR" sz="2400" dirty="0">
                <a:cs typeface="B Nazanin" pitchFamily="2" charset="-78"/>
              </a:rPr>
              <a:t>و در نتیجه فرایند طبیعی سوگواری آنها طی </a:t>
            </a:r>
            <a:r>
              <a:rPr lang="fa-IR" sz="2400" dirty="0" smtClean="0">
                <a:cs typeface="B Nazanin" pitchFamily="2" charset="-78"/>
              </a:rPr>
              <a:t>نمی شود.</a:t>
            </a:r>
            <a:endParaRPr lang="fa-IR" sz="2400" dirty="0">
              <a:cs typeface="B Nazanin" pitchFamily="2" charset="-78"/>
            </a:endParaRPr>
          </a:p>
        </p:txBody>
      </p:sp>
    </p:spTree>
    <p:extLst>
      <p:ext uri="{BB962C8B-B14F-4D97-AF65-F5344CB8AC3E}">
        <p14:creationId xmlns:p14="http://schemas.microsoft.com/office/powerpoint/2010/main" val="2664312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 احساس گناه</a:t>
            </a:r>
            <a:endParaRPr lang="fa-IR" dirty="0"/>
          </a:p>
        </p:txBody>
      </p:sp>
      <p:sp>
        <p:nvSpPr>
          <p:cNvPr id="3" name="Content Placeholder 2"/>
          <p:cNvSpPr>
            <a:spLocks noGrp="1"/>
          </p:cNvSpPr>
          <p:nvPr>
            <p:ph idx="1"/>
          </p:nvPr>
        </p:nvSpPr>
        <p:spPr>
          <a:xfrm>
            <a:off x="500353" y="1423169"/>
            <a:ext cx="9513802" cy="3880773"/>
          </a:xfrm>
        </p:spPr>
        <p:txBody>
          <a:bodyPr>
            <a:noAutofit/>
          </a:bodyPr>
          <a:lstStyle/>
          <a:p>
            <a:pPr marL="0" indent="0">
              <a:buNone/>
            </a:pPr>
            <a:r>
              <a:rPr lang="fa-IR" sz="2400" dirty="0">
                <a:cs typeface="B Nazanin" pitchFamily="2" charset="-78"/>
              </a:rPr>
              <a:t>در </a:t>
            </a:r>
            <a:r>
              <a:rPr lang="fa-IR" sz="2400" dirty="0" smtClean="0">
                <a:cs typeface="B Nazanin" pitchFamily="2" charset="-78"/>
              </a:rPr>
              <a:t>بازماندگان </a:t>
            </a:r>
            <a:r>
              <a:rPr lang="fa-IR" sz="2400" dirty="0">
                <a:cs typeface="B Nazanin" pitchFamily="2" charset="-78"/>
              </a:rPr>
              <a:t>احساس گناه به دلایل مختلفی ایجاد </a:t>
            </a:r>
            <a:r>
              <a:rPr lang="fa-IR" sz="2400" dirty="0" smtClean="0">
                <a:cs typeface="B Nazanin" pitchFamily="2" charset="-78"/>
              </a:rPr>
              <a:t>میشود :</a:t>
            </a:r>
          </a:p>
          <a:p>
            <a:pPr marL="0" indent="0">
              <a:buNone/>
            </a:pPr>
            <a:r>
              <a:rPr lang="fa-IR" sz="2400" dirty="0" smtClean="0">
                <a:cs typeface="B Nazanin" pitchFamily="2" charset="-78"/>
              </a:rPr>
              <a:t>1-به </a:t>
            </a:r>
            <a:r>
              <a:rPr lang="fa-IR" sz="2400" dirty="0">
                <a:cs typeface="B Nazanin" pitchFamily="2" charset="-78"/>
              </a:rPr>
              <a:t>این دلیل که انها </a:t>
            </a:r>
            <a:r>
              <a:rPr lang="fa-IR" sz="2400" dirty="0">
                <a:solidFill>
                  <a:srgbClr val="FF0000"/>
                </a:solidFill>
                <a:cs typeface="B Nazanin" pitchFamily="2" charset="-78"/>
              </a:rPr>
              <a:t>علایم هشدار دهنده خودکشی </a:t>
            </a:r>
            <a:r>
              <a:rPr lang="fa-IR" sz="2400" dirty="0">
                <a:cs typeface="B Nazanin" pitchFamily="2" charset="-78"/>
              </a:rPr>
              <a:t>را در فرد تشخیص ندادند و تلاشی در جهت جلوگیری از </a:t>
            </a:r>
            <a:r>
              <a:rPr lang="fa-IR" sz="2400" dirty="0" smtClean="0">
                <a:cs typeface="B Nazanin" pitchFamily="2" charset="-78"/>
              </a:rPr>
              <a:t>آن انجام </a:t>
            </a:r>
            <a:r>
              <a:rPr lang="fa-IR" sz="2400" dirty="0">
                <a:cs typeface="B Nazanin" pitchFamily="2" charset="-78"/>
              </a:rPr>
              <a:t>ندادند.</a:t>
            </a:r>
          </a:p>
          <a:p>
            <a:pPr marL="0" indent="0">
              <a:buNone/>
            </a:pPr>
            <a:r>
              <a:rPr lang="fa-IR" sz="2400" dirty="0">
                <a:cs typeface="B Nazanin" pitchFamily="2" charset="-78"/>
              </a:rPr>
              <a:t> </a:t>
            </a:r>
            <a:r>
              <a:rPr lang="fa-IR" sz="2400" dirty="0" smtClean="0">
                <a:cs typeface="B Nazanin" pitchFamily="2" charset="-78"/>
              </a:rPr>
              <a:t>2- به </a:t>
            </a:r>
            <a:r>
              <a:rPr lang="fa-IR" sz="2400" dirty="0">
                <a:cs typeface="B Nazanin" pitchFamily="2" charset="-78"/>
              </a:rPr>
              <a:t>دلیل دور بودن از متوفی، قادر به واکنش نشان دادن و نجات او در لحظه خودکشی نبودند .</a:t>
            </a:r>
          </a:p>
          <a:p>
            <a:pPr marL="0" indent="0">
              <a:buNone/>
            </a:pPr>
            <a:r>
              <a:rPr lang="fa-IR" sz="2400" dirty="0" smtClean="0">
                <a:cs typeface="B Nazanin" pitchFamily="2" charset="-78"/>
              </a:rPr>
              <a:t>3- توجه </a:t>
            </a:r>
            <a:r>
              <a:rPr lang="fa-IR" sz="2400" dirty="0">
                <a:cs typeface="B Nazanin" pitchFamily="2" charset="-78"/>
              </a:rPr>
              <a:t>کافی به خودکشیهای قبلی فرد، افسردگی وسایر مشکلات روانی او نکردند .</a:t>
            </a:r>
          </a:p>
          <a:p>
            <a:pPr marL="0" indent="0">
              <a:buNone/>
            </a:pPr>
            <a:r>
              <a:rPr lang="fa-IR" sz="2400" dirty="0">
                <a:cs typeface="B Nazanin" pitchFamily="2" charset="-78"/>
              </a:rPr>
              <a:t> </a:t>
            </a:r>
            <a:r>
              <a:rPr lang="fa-IR" sz="2400" dirty="0" smtClean="0">
                <a:cs typeface="B Nazanin" pitchFamily="2" charset="-78"/>
              </a:rPr>
              <a:t>4- بیش </a:t>
            </a:r>
            <a:r>
              <a:rPr lang="fa-IR" sz="2400" dirty="0">
                <a:cs typeface="B Nazanin" pitchFamily="2" charset="-78"/>
              </a:rPr>
              <a:t>برآورد مسئولیت و توانایی خود در جلوگیری از خودکشی و یا بهبود مشکلات روانی متوفی</a:t>
            </a:r>
            <a:r>
              <a:rPr lang="fa-IR" sz="2400" dirty="0" smtClean="0">
                <a:cs typeface="B Nazanin" pitchFamily="2" charset="-78"/>
              </a:rPr>
              <a:t>.</a:t>
            </a:r>
            <a:endParaRPr lang="fa-IR" sz="2400" dirty="0">
              <a:cs typeface="B Nazanin" pitchFamily="2" charset="-78"/>
            </a:endParaRPr>
          </a:p>
        </p:txBody>
      </p:sp>
    </p:spTree>
    <p:extLst>
      <p:ext uri="{BB962C8B-B14F-4D97-AF65-F5344CB8AC3E}">
        <p14:creationId xmlns:p14="http://schemas.microsoft.com/office/powerpoint/2010/main" val="594533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احساس گناه </a:t>
            </a:r>
            <a:endParaRPr lang="fa-IR" dirty="0">
              <a:cs typeface="B Titr" pitchFamily="2" charset="-78"/>
            </a:endParaRPr>
          </a:p>
        </p:txBody>
      </p:sp>
      <p:sp>
        <p:nvSpPr>
          <p:cNvPr id="3" name="Content Placeholder 2"/>
          <p:cNvSpPr>
            <a:spLocks noGrp="1"/>
          </p:cNvSpPr>
          <p:nvPr>
            <p:ph idx="1"/>
          </p:nvPr>
        </p:nvSpPr>
        <p:spPr>
          <a:xfrm>
            <a:off x="736328" y="1541157"/>
            <a:ext cx="8596668" cy="3880773"/>
          </a:xfrm>
        </p:spPr>
        <p:txBody>
          <a:bodyPr>
            <a:normAutofit/>
          </a:bodyPr>
          <a:lstStyle/>
          <a:p>
            <a:pPr marL="0" indent="0">
              <a:buNone/>
            </a:pPr>
            <a:r>
              <a:rPr lang="fa-IR" dirty="0" smtClean="0">
                <a:cs typeface="B Nazanin" pitchFamily="2" charset="-78"/>
              </a:rPr>
              <a:t>5</a:t>
            </a:r>
            <a:r>
              <a:rPr lang="fa-IR" dirty="0" smtClean="0"/>
              <a:t> -</a:t>
            </a:r>
            <a:r>
              <a:rPr lang="fa-IR" sz="2400" dirty="0" smtClean="0">
                <a:cs typeface="B Nazanin" pitchFamily="2" charset="-78"/>
              </a:rPr>
              <a:t> </a:t>
            </a:r>
            <a:r>
              <a:rPr lang="fa-IR" sz="2400" dirty="0">
                <a:cs typeface="B Nazanin" pitchFamily="2" charset="-78"/>
              </a:rPr>
              <a:t>ممکن است بازماندگان متوجه </a:t>
            </a:r>
            <a:r>
              <a:rPr lang="fa-IR" sz="2400" dirty="0" smtClean="0">
                <a:cs typeface="B Nazanin" pitchFamily="2" charset="-78"/>
              </a:rPr>
              <a:t>نشانه های </a:t>
            </a:r>
            <a:r>
              <a:rPr lang="fa-IR" sz="2400" dirty="0">
                <a:cs typeface="B Nazanin" pitchFamily="2" charset="-78"/>
              </a:rPr>
              <a:t>افکار خودکشی در فرد شده بودند اما آن را انکار </a:t>
            </a:r>
            <a:r>
              <a:rPr lang="fa-IR" sz="2400" dirty="0" smtClean="0">
                <a:cs typeface="B Nazanin" pitchFamily="2" charset="-78"/>
              </a:rPr>
              <a:t>میکرداند وبعد </a:t>
            </a:r>
            <a:r>
              <a:rPr lang="fa-IR" sz="2400" dirty="0">
                <a:cs typeface="B Nazanin" pitchFamily="2" charset="-78"/>
              </a:rPr>
              <a:t>از خودکشی دچار احساس گناه شده اند.</a:t>
            </a:r>
          </a:p>
          <a:p>
            <a:pPr marL="0" indent="0">
              <a:buNone/>
            </a:pPr>
            <a:r>
              <a:rPr lang="fa-IR" sz="2400" dirty="0">
                <a:cs typeface="B Nazanin" pitchFamily="2" charset="-78"/>
              </a:rPr>
              <a:t> 6- آنها مدام خاطرات قبلی خود با متوفی را مرور میکنند و خود را به خاطر ناملایمتهایی که در ارتباطشان </a:t>
            </a:r>
            <a:r>
              <a:rPr lang="fa-IR" sz="2400" dirty="0" smtClean="0">
                <a:cs typeface="B Nazanin" pitchFamily="2" charset="-78"/>
              </a:rPr>
              <a:t>داشته اند سرزنش </a:t>
            </a:r>
            <a:r>
              <a:rPr lang="fa-IR" sz="2400" dirty="0">
                <a:cs typeface="B Nazanin" pitchFamily="2" charset="-78"/>
              </a:rPr>
              <a:t>و احساس گناه خود را تشدید میکنند.</a:t>
            </a:r>
          </a:p>
          <a:p>
            <a:pPr marL="0" indent="0">
              <a:buNone/>
            </a:pPr>
            <a:r>
              <a:rPr lang="fa-IR" sz="2400" dirty="0">
                <a:cs typeface="B Nazanin" pitchFamily="2" charset="-78"/>
              </a:rPr>
              <a:t> 7- یکی دیگر از دلایل احساس گناه فقدان دانش علمی درباره دلایل خودکشی است، درنتیجه فرد بازمانده این </a:t>
            </a:r>
            <a:r>
              <a:rPr lang="fa-IR" sz="2400" dirty="0" smtClean="0">
                <a:cs typeface="B Nazanin" pitchFamily="2" charset="-78"/>
              </a:rPr>
              <a:t>خلادر </a:t>
            </a:r>
            <a:r>
              <a:rPr lang="fa-IR" sz="2400" dirty="0">
                <a:cs typeface="B Nazanin" pitchFamily="2" charset="-78"/>
              </a:rPr>
              <a:t>دانش را با مقصر دانستن خود پر </a:t>
            </a:r>
            <a:r>
              <a:rPr lang="fa-IR" sz="2400" dirty="0" smtClean="0">
                <a:cs typeface="B Nazanin" pitchFamily="2" charset="-78"/>
              </a:rPr>
              <a:t>میکند .</a:t>
            </a:r>
            <a:endParaRPr lang="fa-IR" sz="2400" dirty="0">
              <a:cs typeface="B Nazanin" pitchFamily="2" charset="-78"/>
            </a:endParaRPr>
          </a:p>
          <a:p>
            <a:pPr marL="0" indent="0">
              <a:buNone/>
            </a:pPr>
            <a:endParaRPr lang="fa-IR" dirty="0"/>
          </a:p>
        </p:txBody>
      </p:sp>
    </p:spTree>
    <p:extLst>
      <p:ext uri="{BB962C8B-B14F-4D97-AF65-F5344CB8AC3E}">
        <p14:creationId xmlns:p14="http://schemas.microsoft.com/office/powerpoint/2010/main" val="1451659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فکر کردن مداوم درمورد علت خودکشی فرد </a:t>
            </a:r>
            <a:endParaRPr lang="fa-IR" dirty="0">
              <a:cs typeface="B Titr" pitchFamily="2" charset="-78"/>
            </a:endParaRPr>
          </a:p>
        </p:txBody>
      </p:sp>
      <p:sp>
        <p:nvSpPr>
          <p:cNvPr id="3" name="Content Placeholder 2"/>
          <p:cNvSpPr>
            <a:spLocks noGrp="1"/>
          </p:cNvSpPr>
          <p:nvPr>
            <p:ph idx="1"/>
          </p:nvPr>
        </p:nvSpPr>
        <p:spPr>
          <a:xfrm>
            <a:off x="765825" y="1437918"/>
            <a:ext cx="8596668" cy="3880773"/>
          </a:xfrm>
        </p:spPr>
        <p:txBody>
          <a:bodyPr>
            <a:normAutofit/>
          </a:bodyPr>
          <a:lstStyle/>
          <a:p>
            <a:pPr marL="0" indent="0" algn="just">
              <a:buNone/>
            </a:pPr>
            <a:r>
              <a:rPr lang="fa-IR" sz="2400" dirty="0">
                <a:cs typeface="B Nazanin" pitchFamily="2" charset="-78"/>
              </a:rPr>
              <a:t>اگر او در زمان حیات به طور وا ضح درباره </a:t>
            </a:r>
            <a:r>
              <a:rPr lang="fa-IR" sz="2400" dirty="0" smtClean="0">
                <a:cs typeface="B Nazanin" pitchFamily="2" charset="-78"/>
              </a:rPr>
              <a:t>تصمیم </a:t>
            </a:r>
            <a:r>
              <a:rPr lang="fa-IR" sz="2400" dirty="0">
                <a:cs typeface="B Nazanin" pitchFamily="2" charset="-78"/>
              </a:rPr>
              <a:t>خود </a:t>
            </a:r>
            <a:r>
              <a:rPr lang="fa-IR" sz="2400" dirty="0" smtClean="0">
                <a:cs typeface="B Nazanin" pitchFamily="2" charset="-78"/>
              </a:rPr>
              <a:t>ودلایل </a:t>
            </a:r>
            <a:r>
              <a:rPr lang="fa-IR" sz="2400" dirty="0">
                <a:cs typeface="B Nazanin" pitchFamily="2" charset="-78"/>
              </a:rPr>
              <a:t>آن صحبت نکرده با شد،. برای فرد باز مانده پذیرش این مطلب د شوار ا ست که متوفی که ارتباط </a:t>
            </a:r>
            <a:r>
              <a:rPr lang="fa-IR" sz="2400" dirty="0" smtClean="0">
                <a:cs typeface="B Nazanin" pitchFamily="2" charset="-78"/>
              </a:rPr>
              <a:t>نزدیکی هم </a:t>
            </a:r>
            <a:r>
              <a:rPr lang="fa-IR" sz="2400" dirty="0">
                <a:cs typeface="B Nazanin" pitchFamily="2" charset="-78"/>
              </a:rPr>
              <a:t>با او دا شته ا ست در باره </a:t>
            </a:r>
            <a:r>
              <a:rPr lang="fa-IR" sz="2400" dirty="0" smtClean="0">
                <a:cs typeface="B Nazanin" pitchFamily="2" charset="-78"/>
              </a:rPr>
              <a:t>مشکلات </a:t>
            </a:r>
            <a:r>
              <a:rPr lang="fa-IR" sz="2400" dirty="0">
                <a:cs typeface="B Nazanin" pitchFamily="2" charset="-78"/>
              </a:rPr>
              <a:t>و افکارش با او صحبت نکرده و کمک نخوا سته ا ست. فرد در اثر </a:t>
            </a:r>
            <a:r>
              <a:rPr lang="fa-IR" sz="2400" dirty="0" smtClean="0">
                <a:cs typeface="B Nazanin" pitchFamily="2" charset="-78"/>
              </a:rPr>
              <a:t>این کاوش بی نتیجه </a:t>
            </a:r>
            <a:r>
              <a:rPr lang="fa-IR" sz="2400" dirty="0">
                <a:cs typeface="B Nazanin" pitchFamily="2" charset="-78"/>
              </a:rPr>
              <a:t>دلیل خودکشی، دچار خودسرزنشی شدید و همچنین احساس خشم نسبت به سایر بازماندگان </a:t>
            </a:r>
            <a:r>
              <a:rPr lang="fa-IR" sz="2400" dirty="0" smtClean="0">
                <a:cs typeface="B Nazanin" pitchFamily="2" charset="-78"/>
              </a:rPr>
              <a:t>ازجمله </a:t>
            </a:r>
            <a:r>
              <a:rPr lang="fa-IR" sz="2400" dirty="0">
                <a:cs typeface="B Nazanin" pitchFamily="2" charset="-78"/>
              </a:rPr>
              <a:t>سایر </a:t>
            </a:r>
            <a:r>
              <a:rPr lang="fa-IR" sz="2400" dirty="0" smtClean="0">
                <a:cs typeface="B Nazanin" pitchFamily="2" charset="-78"/>
              </a:rPr>
              <a:t>اعضای </a:t>
            </a:r>
            <a:r>
              <a:rPr lang="fa-IR" sz="2400" dirty="0">
                <a:cs typeface="B Nazanin" pitchFamily="2" charset="-78"/>
              </a:rPr>
              <a:t>خانواده، دو ستان فرد متوفی، پز شکانی که متوفی با انها تماس دا شته و... می شود. در </a:t>
            </a:r>
            <a:r>
              <a:rPr lang="fa-IR" sz="2400" dirty="0" smtClean="0">
                <a:cs typeface="B Nazanin" pitchFamily="2" charset="-78"/>
              </a:rPr>
              <a:t>نتیجه این احساس خشم</a:t>
            </a:r>
            <a:r>
              <a:rPr lang="fa-IR" sz="2400" dirty="0">
                <a:cs typeface="B Nazanin" pitchFamily="2" charset="-78"/>
              </a:rPr>
              <a:t>، فرد دیگران را به طور </a:t>
            </a:r>
            <a:r>
              <a:rPr lang="fa-IR" sz="2400" dirty="0" smtClean="0">
                <a:cs typeface="B Nazanin" pitchFamily="2" charset="-78"/>
              </a:rPr>
              <a:t>مستقیم </a:t>
            </a:r>
            <a:r>
              <a:rPr lang="fa-IR" sz="2400" dirty="0">
                <a:cs typeface="B Nazanin" pitchFamily="2" charset="-78"/>
              </a:rPr>
              <a:t>و غیر </a:t>
            </a:r>
            <a:r>
              <a:rPr lang="fa-IR" sz="2400" dirty="0" smtClean="0">
                <a:cs typeface="B Nazanin" pitchFamily="2" charset="-78"/>
              </a:rPr>
              <a:t>مستقیم </a:t>
            </a:r>
            <a:r>
              <a:rPr lang="fa-IR" sz="2400" dirty="0">
                <a:cs typeface="B Nazanin" pitchFamily="2" charset="-78"/>
              </a:rPr>
              <a:t>مورد سرزنش قرار میدهد. حتی اگر </a:t>
            </a:r>
            <a:r>
              <a:rPr lang="fa-IR" sz="2400" dirty="0" smtClean="0">
                <a:cs typeface="B Nazanin" pitchFamily="2" charset="-78"/>
              </a:rPr>
              <a:t>متوفی یاددا </a:t>
            </a:r>
            <a:r>
              <a:rPr lang="fa-IR" sz="2400" dirty="0">
                <a:cs typeface="B Nazanin" pitchFamily="2" charset="-78"/>
              </a:rPr>
              <a:t>شتی از خود به جای گذا شته با شد و در مورد </a:t>
            </a:r>
            <a:r>
              <a:rPr lang="fa-IR" sz="2400" dirty="0" smtClean="0">
                <a:cs typeface="B Nazanin" pitchFamily="2" charset="-78"/>
              </a:rPr>
              <a:t>خودکشی </a:t>
            </a:r>
            <a:r>
              <a:rPr lang="fa-IR" sz="2400" dirty="0">
                <a:cs typeface="B Nazanin" pitchFamily="2" charset="-78"/>
              </a:rPr>
              <a:t>خود دلیل آورده با شد، باز هم بازماندگان </a:t>
            </a:r>
            <a:r>
              <a:rPr lang="fa-IR" sz="2400" dirty="0" smtClean="0">
                <a:cs typeface="B Nazanin" pitchFamily="2" charset="-78"/>
              </a:rPr>
              <a:t>سؤالات بیجوابی </a:t>
            </a:r>
            <a:r>
              <a:rPr lang="fa-IR" sz="2400" dirty="0">
                <a:cs typeface="B Nazanin" pitchFamily="2" charset="-78"/>
              </a:rPr>
              <a:t>برای شان باقی میماند. </a:t>
            </a:r>
            <a:r>
              <a:rPr lang="fa-IR" sz="2400" dirty="0">
                <a:solidFill>
                  <a:srgbClr val="FF0000"/>
                </a:solidFill>
                <a:cs typeface="B Nazanin" pitchFamily="2" charset="-78"/>
              </a:rPr>
              <a:t>بازماندگان شدیداً نیاز دارند تا </a:t>
            </a:r>
            <a:r>
              <a:rPr lang="fa-IR" sz="2400" dirty="0" smtClean="0">
                <a:solidFill>
                  <a:srgbClr val="FF0000"/>
                </a:solidFill>
                <a:cs typeface="B Nazanin" pitchFamily="2" charset="-78"/>
              </a:rPr>
              <a:t>خودکشی </a:t>
            </a:r>
            <a:r>
              <a:rPr lang="fa-IR" sz="2400" dirty="0">
                <a:solidFill>
                  <a:srgbClr val="FF0000"/>
                </a:solidFill>
                <a:cs typeface="B Nazanin" pitchFamily="2" charset="-78"/>
              </a:rPr>
              <a:t>اتفاق افتاده برای شان معنی دار و </a:t>
            </a:r>
            <a:r>
              <a:rPr lang="fa-IR" sz="2400" dirty="0" smtClean="0">
                <a:solidFill>
                  <a:srgbClr val="FF0000"/>
                </a:solidFill>
                <a:cs typeface="B Nazanin" pitchFamily="2" charset="-78"/>
              </a:rPr>
              <a:t>قابل فهم شود.</a:t>
            </a:r>
            <a:endParaRPr lang="fa-IR" sz="2400" dirty="0">
              <a:solidFill>
                <a:srgbClr val="FF0000"/>
              </a:solidFill>
              <a:cs typeface="B Nazanin" pitchFamily="2" charset="-78"/>
            </a:endParaRPr>
          </a:p>
        </p:txBody>
      </p:sp>
    </p:spTree>
    <p:extLst>
      <p:ext uri="{BB962C8B-B14F-4D97-AF65-F5344CB8AC3E}">
        <p14:creationId xmlns:p14="http://schemas.microsoft.com/office/powerpoint/2010/main" val="393349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0594" y="1175150"/>
            <a:ext cx="8259095" cy="3046988"/>
          </a:xfrm>
          <a:prstGeom prst="rect">
            <a:avLst/>
          </a:prstGeom>
        </p:spPr>
        <p:txBody>
          <a:bodyPr wrap="square">
            <a:spAutoFit/>
          </a:bodyPr>
          <a:lstStyle/>
          <a:p>
            <a:pPr algn="r"/>
            <a:r>
              <a:rPr lang="fa-IR" sz="2400" dirty="0">
                <a:cs typeface="B Nazanin" pitchFamily="2" charset="-78"/>
              </a:rPr>
              <a:t>بازماندگان </a:t>
            </a:r>
            <a:r>
              <a:rPr lang="fa-IR" sz="2400" dirty="0" smtClean="0">
                <a:cs typeface="B Nazanin" pitchFamily="2" charset="-78"/>
              </a:rPr>
              <a:t>خودکشی</a:t>
            </a:r>
            <a:r>
              <a:rPr lang="fa-IR" sz="2400" dirty="0">
                <a:cs typeface="B Nazanin" pitchFamily="2" charset="-78"/>
              </a:rPr>
              <a:t>، طبق تعریف، </a:t>
            </a:r>
            <a:r>
              <a:rPr lang="fa-IR" sz="2400" dirty="0" smtClean="0">
                <a:cs typeface="B Nazanin" pitchFamily="2" charset="-78"/>
              </a:rPr>
              <a:t>گسترهای </a:t>
            </a:r>
            <a:r>
              <a:rPr lang="fa-IR" sz="2400" dirty="0">
                <a:cs typeface="B Nazanin" pitchFamily="2" charset="-78"/>
              </a:rPr>
              <a:t>از خانواده متوفی، دو ستان، همکاران، کار شنا سان </a:t>
            </a:r>
            <a:r>
              <a:rPr lang="fa-IR" sz="2400" dirty="0" smtClean="0">
                <a:cs typeface="B Nazanin" pitchFamily="2" charset="-78"/>
              </a:rPr>
              <a:t>سلامت روان وهرکسی </a:t>
            </a:r>
            <a:r>
              <a:rPr lang="fa-IR" sz="2400" dirty="0">
                <a:cs typeface="B Nazanin" pitchFamily="2" charset="-78"/>
              </a:rPr>
              <a:t>را در برمیگیرد که با متوفی ارتباطی بیش از یک ارتباط موقتی </a:t>
            </a:r>
            <a:r>
              <a:rPr lang="fa-IR" sz="2400" dirty="0" smtClean="0">
                <a:cs typeface="B Nazanin" pitchFamily="2" charset="-78"/>
              </a:rPr>
              <a:t>داشته ا ند </a:t>
            </a:r>
            <a:r>
              <a:rPr lang="fa-IR" sz="2400" dirty="0">
                <a:cs typeface="B Nazanin" pitchFamily="2" charset="-78"/>
              </a:rPr>
              <a:t>و همچنین شامل افرادی است </a:t>
            </a:r>
            <a:r>
              <a:rPr lang="fa-IR" sz="2400" dirty="0" smtClean="0">
                <a:cs typeface="B Nazanin" pitchFamily="2" charset="-78"/>
              </a:rPr>
              <a:t>که شاهد </a:t>
            </a:r>
            <a:r>
              <a:rPr lang="fa-IR" sz="2400" dirty="0">
                <a:cs typeface="B Nazanin" pitchFamily="2" charset="-78"/>
              </a:rPr>
              <a:t>خودکشی فرد </a:t>
            </a:r>
            <a:r>
              <a:rPr lang="fa-IR" sz="2400" dirty="0" smtClean="0">
                <a:cs typeface="B Nazanin" pitchFamily="2" charset="-78"/>
              </a:rPr>
              <a:t>بوده اند</a:t>
            </a:r>
            <a:r>
              <a:rPr lang="fa-IR" sz="2400" dirty="0">
                <a:cs typeface="B Nazanin" pitchFamily="2" charset="-78"/>
              </a:rPr>
              <a:t>، همچنین کسانی که به شکل تصادفی در صحنه خودکشی حاضر بودند یا رانندگانی </a:t>
            </a:r>
            <a:r>
              <a:rPr lang="fa-IR" sz="2400" dirty="0" smtClean="0">
                <a:cs typeface="B Nazanin" pitchFamily="2" charset="-78"/>
              </a:rPr>
              <a:t>که خودکشی </a:t>
            </a:r>
            <a:r>
              <a:rPr lang="fa-IR" sz="2400" dirty="0">
                <a:cs typeface="B Nazanin" pitchFamily="2" charset="-78"/>
              </a:rPr>
              <a:t>از طریق </a:t>
            </a:r>
            <a:r>
              <a:rPr lang="fa-IR" sz="2400" dirty="0" smtClean="0">
                <a:cs typeface="B Nazanin" pitchFamily="2" charset="-78"/>
              </a:rPr>
              <a:t>تصادف </a:t>
            </a:r>
            <a:r>
              <a:rPr lang="fa-IR" sz="2400" dirty="0">
                <a:cs typeface="B Nazanin" pitchFamily="2" charset="-78"/>
              </a:rPr>
              <a:t>عمدی متوفی با و سیله نقلیه آنها صورت گرفته </a:t>
            </a:r>
            <a:r>
              <a:rPr lang="fa-IR" sz="2400" dirty="0" smtClean="0">
                <a:cs typeface="B Nazanin" pitchFamily="2" charset="-78"/>
              </a:rPr>
              <a:t>ا </a:t>
            </a:r>
            <a:r>
              <a:rPr lang="fa-IR" sz="2400" dirty="0">
                <a:cs typeface="B Nazanin" pitchFamily="2" charset="-78"/>
              </a:rPr>
              <a:t>ست، اما </a:t>
            </a:r>
            <a:r>
              <a:rPr lang="fa-IR" sz="2400" dirty="0" smtClean="0">
                <a:cs typeface="B Nazanin" pitchFamily="2" charset="-78"/>
              </a:rPr>
              <a:t>بیشترین </a:t>
            </a:r>
            <a:r>
              <a:rPr lang="fa-IR" sz="2400" dirty="0">
                <a:cs typeface="B Nazanin" pitchFamily="2" charset="-78"/>
              </a:rPr>
              <a:t>سوگ و </a:t>
            </a:r>
            <a:r>
              <a:rPr lang="fa-IR" sz="2400" dirty="0" smtClean="0">
                <a:cs typeface="B Nazanin" pitchFamily="2" charset="-78"/>
              </a:rPr>
              <a:t>بیشترین آسیب </a:t>
            </a:r>
            <a:r>
              <a:rPr lang="fa-IR" sz="2400" dirty="0">
                <a:cs typeface="B Nazanin" pitchFamily="2" charset="-78"/>
              </a:rPr>
              <a:t>روانی ناشی از خودکشی متوجه خانواده و شریک عاطفی متوفی است </a:t>
            </a:r>
            <a:r>
              <a:rPr lang="fa-IR" sz="2400" dirty="0" smtClean="0">
                <a:cs typeface="B Nazanin" pitchFamily="2" charset="-78"/>
              </a:rPr>
              <a:t> این </a:t>
            </a:r>
            <a:r>
              <a:rPr lang="fa-IR" sz="2400" dirty="0">
                <a:cs typeface="B Nazanin" pitchFamily="2" charset="-78"/>
              </a:rPr>
              <a:t>بسته آموزشی، منظور ما </a:t>
            </a:r>
            <a:r>
              <a:rPr lang="fa-IR" sz="2400" dirty="0" smtClean="0">
                <a:cs typeface="B Nazanin" pitchFamily="2" charset="-78"/>
              </a:rPr>
              <a:t>از بازماندگان </a:t>
            </a:r>
            <a:r>
              <a:rPr lang="fa-IR" sz="2400" dirty="0">
                <a:cs typeface="B Nazanin" pitchFamily="2" charset="-78"/>
              </a:rPr>
              <a:t>خودکشی، افراد </a:t>
            </a:r>
            <a:r>
              <a:rPr lang="fa-IR" sz="2400" dirty="0" smtClean="0">
                <a:cs typeface="B Nazanin" pitchFamily="2" charset="-78"/>
              </a:rPr>
              <a:t>نزدیک به فرد از دست رفته  بر  اثر </a:t>
            </a:r>
            <a:r>
              <a:rPr lang="fa-IR" sz="2400" dirty="0">
                <a:cs typeface="B Nazanin" pitchFamily="2" charset="-78"/>
              </a:rPr>
              <a:t>خودکشی </a:t>
            </a:r>
            <a:r>
              <a:rPr lang="fa-IR" sz="2400" dirty="0" smtClean="0">
                <a:cs typeface="B Nazanin" pitchFamily="2" charset="-78"/>
              </a:rPr>
              <a:t>میباشد</a:t>
            </a:r>
            <a:endParaRPr lang="fa-IR" sz="2400" dirty="0">
              <a:cs typeface="B Nazanin" pitchFamily="2" charset="-78"/>
            </a:endParaRPr>
          </a:p>
        </p:txBody>
      </p:sp>
    </p:spTree>
    <p:extLst>
      <p:ext uri="{BB962C8B-B14F-4D97-AF65-F5344CB8AC3E}">
        <p14:creationId xmlns:p14="http://schemas.microsoft.com/office/powerpoint/2010/main" val="34771094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انگ های اجتماعی همرا با خودکشی </a:t>
            </a:r>
            <a:endParaRPr lang="fa-IR" dirty="0">
              <a:cs typeface="B Titr" pitchFamily="2" charset="-78"/>
            </a:endParaRPr>
          </a:p>
        </p:txBody>
      </p:sp>
      <p:sp>
        <p:nvSpPr>
          <p:cNvPr id="3" name="Content Placeholder 2"/>
          <p:cNvSpPr>
            <a:spLocks noGrp="1"/>
          </p:cNvSpPr>
          <p:nvPr>
            <p:ph idx="1"/>
          </p:nvPr>
        </p:nvSpPr>
        <p:spPr/>
        <p:txBody>
          <a:bodyPr>
            <a:normAutofit/>
          </a:bodyPr>
          <a:lstStyle/>
          <a:p>
            <a:pPr marL="0" indent="0" algn="just">
              <a:buNone/>
            </a:pPr>
            <a:r>
              <a:rPr lang="fa-IR" sz="2400" dirty="0" smtClean="0">
                <a:cs typeface="B Nazanin" pitchFamily="2" charset="-78"/>
              </a:rPr>
              <a:t>مشکلات مضاعفی </a:t>
            </a:r>
            <a:r>
              <a:rPr lang="fa-IR" sz="2400" dirty="0">
                <a:cs typeface="B Nazanin" pitchFamily="2" charset="-78"/>
              </a:rPr>
              <a:t>برای بازماندگان ایجاد میکند. افراد </a:t>
            </a:r>
            <a:r>
              <a:rPr lang="fa-IR" sz="2400" dirty="0" smtClean="0">
                <a:cs typeface="B Nazanin" pitchFamily="2" charset="-78"/>
              </a:rPr>
              <a:t>احساس میکنند </a:t>
            </a:r>
            <a:r>
              <a:rPr lang="fa-IR" sz="2400" dirty="0">
                <a:cs typeface="B Nazanin" pitchFamily="2" charset="-78"/>
              </a:rPr>
              <a:t>رفتار دیگران در اجتماع با آنها عوض شده و در معرض نگاه منفی دیگران قرار دارند.ا لبته هنوز </a:t>
            </a:r>
            <a:r>
              <a:rPr lang="fa-IR" sz="2400" dirty="0" smtClean="0">
                <a:cs typeface="B Nazanin" pitchFamily="2" charset="-78"/>
              </a:rPr>
              <a:t>مشخص نیست </a:t>
            </a:r>
            <a:r>
              <a:rPr lang="fa-IR" sz="2400" dirty="0">
                <a:cs typeface="B Nazanin" pitchFamily="2" charset="-78"/>
              </a:rPr>
              <a:t>که چه مقدار از این </a:t>
            </a:r>
            <a:r>
              <a:rPr lang="fa-IR" sz="2400" dirty="0" smtClean="0">
                <a:cs typeface="B Nazanin" pitchFamily="2" charset="-78"/>
              </a:rPr>
              <a:t>احساس</a:t>
            </a:r>
            <a:r>
              <a:rPr lang="fa-IR" sz="2400" dirty="0">
                <a:cs typeface="B Nazanin" pitchFamily="2" charset="-78"/>
              </a:rPr>
              <a:t>، نا شی از فرافکنی بازماندگان ا ست و چه مقدار از آن واقعیت دارد. اما </a:t>
            </a:r>
            <a:r>
              <a:rPr lang="fa-IR" sz="2400" dirty="0" smtClean="0">
                <a:cs typeface="B Nazanin" pitchFamily="2" charset="-78"/>
              </a:rPr>
              <a:t>هرچه هست</a:t>
            </a:r>
            <a:r>
              <a:rPr lang="fa-IR" sz="2400" dirty="0">
                <a:cs typeface="B Nazanin" pitchFamily="2" charset="-78"/>
              </a:rPr>
              <a:t>، در نتیجه این </a:t>
            </a:r>
            <a:r>
              <a:rPr lang="fa-IR" sz="2400" dirty="0" smtClean="0">
                <a:cs typeface="B Nazanin" pitchFamily="2" charset="-78"/>
              </a:rPr>
              <a:t>تصور</a:t>
            </a:r>
            <a:r>
              <a:rPr lang="fa-IR" sz="2400" dirty="0">
                <a:cs typeface="B Nazanin" pitchFamily="2" charset="-78"/>
              </a:rPr>
              <a:t>، افراد بازمانده کمتر در صدد درمان و </a:t>
            </a:r>
            <a:r>
              <a:rPr lang="fa-IR" sz="2400" dirty="0" smtClean="0">
                <a:cs typeface="B Nazanin" pitchFamily="2" charset="-78"/>
              </a:rPr>
              <a:t>جستو </a:t>
            </a:r>
            <a:r>
              <a:rPr lang="fa-IR" sz="2400" dirty="0">
                <a:cs typeface="B Nazanin" pitchFamily="2" charset="-78"/>
              </a:rPr>
              <a:t>جوی کمک برای </a:t>
            </a:r>
            <a:r>
              <a:rPr lang="fa-IR" sz="2400" dirty="0" smtClean="0">
                <a:cs typeface="B Nazanin" pitchFamily="2" charset="-78"/>
              </a:rPr>
              <a:t>مشکلات </a:t>
            </a:r>
            <a:r>
              <a:rPr lang="fa-IR" sz="2400" dirty="0">
                <a:cs typeface="B Nazanin" pitchFamily="2" charset="-78"/>
              </a:rPr>
              <a:t>خود </a:t>
            </a:r>
            <a:r>
              <a:rPr lang="fa-IR" sz="2400" dirty="0" smtClean="0">
                <a:cs typeface="B Nazanin" pitchFamily="2" charset="-78"/>
              </a:rPr>
              <a:t>برمیآیند</a:t>
            </a:r>
            <a:r>
              <a:rPr lang="fa-IR" sz="2400" dirty="0">
                <a:cs typeface="B Nazanin" pitchFamily="2" charset="-78"/>
              </a:rPr>
              <a:t>. این انگها و نگاه منفی به ویژه در جوامع با بافت مذهبی بیشتر </a:t>
            </a:r>
            <a:r>
              <a:rPr lang="fa-IR" sz="2400" dirty="0" smtClean="0">
                <a:cs typeface="B Nazanin" pitchFamily="2" charset="-78"/>
              </a:rPr>
              <a:t>است.</a:t>
            </a:r>
            <a:endParaRPr lang="fa-IR" sz="2400" dirty="0">
              <a:cs typeface="B Nazanin" pitchFamily="2" charset="-78"/>
            </a:endParaRPr>
          </a:p>
        </p:txBody>
      </p:sp>
    </p:spTree>
    <p:extLst>
      <p:ext uri="{BB962C8B-B14F-4D97-AF65-F5344CB8AC3E}">
        <p14:creationId xmlns:p14="http://schemas.microsoft.com/office/powerpoint/2010/main" val="1860320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5742"/>
          </a:xfrm>
        </p:spPr>
        <p:txBody>
          <a:bodyPr/>
          <a:lstStyle/>
          <a:p>
            <a:pPr algn="ctr"/>
            <a:r>
              <a:rPr lang="fa-IR" dirty="0" smtClean="0">
                <a:cs typeface="B Titr" pitchFamily="2" charset="-78"/>
              </a:rPr>
              <a:t>احساس بیحسی وکرختی </a:t>
            </a:r>
            <a:endParaRPr lang="fa-IR" dirty="0">
              <a:cs typeface="B Titr" pitchFamily="2" charset="-78"/>
            </a:endParaRPr>
          </a:p>
        </p:txBody>
      </p:sp>
      <p:sp>
        <p:nvSpPr>
          <p:cNvPr id="3" name="Content Placeholder 2"/>
          <p:cNvSpPr>
            <a:spLocks noGrp="1"/>
          </p:cNvSpPr>
          <p:nvPr>
            <p:ph idx="1"/>
          </p:nvPr>
        </p:nvSpPr>
        <p:spPr>
          <a:xfrm>
            <a:off x="633088" y="1600151"/>
            <a:ext cx="8596668" cy="3880773"/>
          </a:xfrm>
        </p:spPr>
        <p:txBody>
          <a:bodyPr>
            <a:noAutofit/>
          </a:bodyPr>
          <a:lstStyle/>
          <a:p>
            <a:pPr marL="0" indent="0">
              <a:buNone/>
            </a:pPr>
            <a:r>
              <a:rPr lang="fa-IR" sz="2400" dirty="0">
                <a:cs typeface="B Nazanin" pitchFamily="2" charset="-78"/>
              </a:rPr>
              <a:t>بعد از رخ دادن حادثه </a:t>
            </a:r>
            <a:r>
              <a:rPr lang="fa-IR" sz="2400" dirty="0" smtClean="0">
                <a:cs typeface="B Nazanin" pitchFamily="2" charset="-78"/>
              </a:rPr>
              <a:t>بسیار </a:t>
            </a:r>
            <a:r>
              <a:rPr lang="fa-IR" sz="2400" dirty="0">
                <a:cs typeface="B Nazanin" pitchFamily="2" charset="-78"/>
              </a:rPr>
              <a:t>شایع ا ست و به فرد داغدیده کمک میکند تا </a:t>
            </a:r>
            <a:r>
              <a:rPr lang="fa-IR" sz="2400" dirty="0" smtClean="0">
                <a:cs typeface="B Nazanin" pitchFamily="2" charset="-78"/>
              </a:rPr>
              <a:t>به ناگهان </a:t>
            </a:r>
            <a:r>
              <a:rPr lang="fa-IR" sz="2400" dirty="0">
                <a:cs typeface="B Nazanin" pitchFamily="2" charset="-78"/>
              </a:rPr>
              <a:t>با این سوگ عظیم مواجه نشده و دچار فرسودگی نشود. این حالت میتواند همراه با شوکی همراه شود </a:t>
            </a:r>
            <a:r>
              <a:rPr lang="fa-IR" sz="2400" dirty="0" smtClean="0">
                <a:cs typeface="B Nazanin" pitchFamily="2" charset="-78"/>
              </a:rPr>
              <a:t>وتاجایی </a:t>
            </a:r>
            <a:r>
              <a:rPr lang="fa-IR" sz="2400" dirty="0">
                <a:cs typeface="B Nazanin" pitchFamily="2" charset="-78"/>
              </a:rPr>
              <a:t>پیش رود که فرد داغدیده واقعیت فقدان را انکار کند.</a:t>
            </a:r>
          </a:p>
          <a:p>
            <a:pPr marL="0" indent="0">
              <a:buNone/>
            </a:pPr>
            <a:r>
              <a:rPr lang="fa-IR" sz="2400" dirty="0">
                <a:cs typeface="B Nazanin" pitchFamily="2" charset="-78"/>
              </a:rPr>
              <a:t>بعد از اینکه این </a:t>
            </a:r>
            <a:r>
              <a:rPr lang="fa-IR" sz="2400" dirty="0" smtClean="0">
                <a:cs typeface="B Nazanin" pitchFamily="2" charset="-78"/>
              </a:rPr>
              <a:t>احساس </a:t>
            </a:r>
            <a:r>
              <a:rPr lang="fa-IR" sz="2400" dirty="0">
                <a:cs typeface="B Nazanin" pitchFamily="2" charset="-78"/>
              </a:rPr>
              <a:t>کرختی رفته رفته از بین رود، فرد دچار ا ضطراب و ترس زیادی می شود و مدام به </a:t>
            </a:r>
            <a:r>
              <a:rPr lang="fa-IR" sz="2400" dirty="0" smtClean="0">
                <a:cs typeface="B Nazanin" pitchFamily="2" charset="-78"/>
              </a:rPr>
              <a:t>این فکر </a:t>
            </a:r>
            <a:r>
              <a:rPr lang="fa-IR" sz="2400" dirty="0">
                <a:cs typeface="B Nazanin" pitchFamily="2" charset="-78"/>
              </a:rPr>
              <a:t>میکند که متوفی لحظات اخر زندگی خود را چگونه گذراند، اکنون کجا ست، چرا به فکر </a:t>
            </a:r>
            <a:r>
              <a:rPr lang="fa-IR" sz="2400" dirty="0" smtClean="0">
                <a:cs typeface="B Nazanin" pitchFamily="2" charset="-78"/>
              </a:rPr>
              <a:t>خودکشی </a:t>
            </a:r>
            <a:r>
              <a:rPr lang="fa-IR" sz="2400" dirty="0">
                <a:cs typeface="B Nazanin" pitchFamily="2" charset="-78"/>
              </a:rPr>
              <a:t>افتاد و </a:t>
            </a:r>
            <a:r>
              <a:rPr lang="fa-IR" sz="2400" dirty="0" smtClean="0">
                <a:cs typeface="B Nazanin" pitchFamily="2" charset="-78"/>
              </a:rPr>
              <a:t>بااین سوالات اشتغال ذهنی بسیاری پیدا میکنند . </a:t>
            </a:r>
            <a:endParaRPr lang="fa-IR" sz="2400" dirty="0">
              <a:cs typeface="B Nazanin" pitchFamily="2" charset="-78"/>
            </a:endParaRPr>
          </a:p>
        </p:txBody>
      </p:sp>
    </p:spTree>
    <p:extLst>
      <p:ext uri="{BB962C8B-B14F-4D97-AF65-F5344CB8AC3E}">
        <p14:creationId xmlns:p14="http://schemas.microsoft.com/office/powerpoint/2010/main" val="1865199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موجهای احساسات برای افراد بازمانده</a:t>
            </a:r>
            <a:endParaRPr lang="fa-IR" dirty="0">
              <a:cs typeface="B Titr" pitchFamily="2" charset="-78"/>
            </a:endParaRPr>
          </a:p>
        </p:txBody>
      </p:sp>
      <p:sp>
        <p:nvSpPr>
          <p:cNvPr id="3" name="Content Placeholder 2"/>
          <p:cNvSpPr>
            <a:spLocks noGrp="1"/>
          </p:cNvSpPr>
          <p:nvPr>
            <p:ph idx="1"/>
          </p:nvPr>
        </p:nvSpPr>
        <p:spPr/>
        <p:txBody>
          <a:bodyPr/>
          <a:lstStyle/>
          <a:p>
            <a:pPr marL="0" indent="0">
              <a:buNone/>
            </a:pPr>
            <a:r>
              <a:rPr lang="fa-IR" dirty="0" smtClean="0"/>
              <a:t>1- </a:t>
            </a:r>
            <a:r>
              <a:rPr lang="fa-IR" sz="2400" dirty="0" smtClean="0">
                <a:cs typeface="B Nazanin" pitchFamily="2" charset="-78"/>
              </a:rPr>
              <a:t>سرگشتگی </a:t>
            </a:r>
          </a:p>
          <a:p>
            <a:pPr marL="0" indent="0">
              <a:buNone/>
            </a:pPr>
            <a:r>
              <a:rPr lang="fa-IR" sz="2400" dirty="0" smtClean="0">
                <a:cs typeface="B Nazanin" pitchFamily="2" charset="-78"/>
              </a:rPr>
              <a:t>2- خشم وگناه ، شرم و اضطراب </a:t>
            </a:r>
          </a:p>
          <a:p>
            <a:pPr marL="0" indent="0">
              <a:buNone/>
            </a:pPr>
            <a:r>
              <a:rPr lang="fa-IR" sz="2400" dirty="0" smtClean="0">
                <a:cs typeface="B Nazanin" pitchFamily="2" charset="-78"/>
              </a:rPr>
              <a:t>3- افسردکی ها ، نا امیدی </a:t>
            </a:r>
          </a:p>
          <a:p>
            <a:pPr marL="0" indent="0">
              <a:buNone/>
            </a:pPr>
            <a:r>
              <a:rPr lang="fa-IR" sz="2400" dirty="0" smtClean="0">
                <a:cs typeface="B Nazanin" pitchFamily="2" charset="-78"/>
              </a:rPr>
              <a:t>4- مشکلات روانشناختی وجسمی متعدد </a:t>
            </a:r>
            <a:endParaRPr lang="fa-IR" sz="2400" dirty="0">
              <a:cs typeface="B Nazanin" pitchFamily="2" charset="-78"/>
            </a:endParaRPr>
          </a:p>
        </p:txBody>
      </p:sp>
    </p:spTree>
    <p:extLst>
      <p:ext uri="{BB962C8B-B14F-4D97-AF65-F5344CB8AC3E}">
        <p14:creationId xmlns:p14="http://schemas.microsoft.com/office/powerpoint/2010/main" val="2101696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0994"/>
          </a:xfrm>
        </p:spPr>
        <p:txBody>
          <a:bodyPr/>
          <a:lstStyle/>
          <a:p>
            <a:pPr algn="ctr"/>
            <a:r>
              <a:rPr lang="fa-IR" dirty="0" smtClean="0">
                <a:cs typeface="B Titr" pitchFamily="2" charset="-78"/>
              </a:rPr>
              <a:t>مداخله درمانی برای بازماندگان </a:t>
            </a:r>
            <a:endParaRPr lang="fa-IR" dirty="0">
              <a:cs typeface="B Titr" pitchFamily="2" charset="-78"/>
            </a:endParaRPr>
          </a:p>
        </p:txBody>
      </p:sp>
      <p:sp>
        <p:nvSpPr>
          <p:cNvPr id="3" name="Content Placeholder 2"/>
          <p:cNvSpPr>
            <a:spLocks noGrp="1"/>
          </p:cNvSpPr>
          <p:nvPr>
            <p:ph idx="1"/>
          </p:nvPr>
        </p:nvSpPr>
        <p:spPr>
          <a:xfrm>
            <a:off x="692083" y="1688641"/>
            <a:ext cx="8596668" cy="3880773"/>
          </a:xfrm>
        </p:spPr>
        <p:txBody>
          <a:bodyPr>
            <a:normAutofit/>
          </a:bodyPr>
          <a:lstStyle/>
          <a:p>
            <a:pPr marL="0" indent="0" algn="just">
              <a:buNone/>
            </a:pPr>
            <a:r>
              <a:rPr lang="fa-IR" dirty="0"/>
              <a:t>1- </a:t>
            </a:r>
            <a:r>
              <a:rPr lang="fa-IR" sz="2400" dirty="0">
                <a:cs typeface="B Nazanin" pitchFamily="2" charset="-78"/>
              </a:rPr>
              <a:t>تحقیقات انجام شده، راههای مختلفی را برای کمک به بازماندگان در سطوح فردی، خانوادگی و گروهی </a:t>
            </a:r>
            <a:r>
              <a:rPr lang="fa-IR" sz="2400" dirty="0" smtClean="0">
                <a:cs typeface="B Nazanin" pitchFamily="2" charset="-78"/>
              </a:rPr>
              <a:t>پیشنهادمیکند</a:t>
            </a:r>
            <a:r>
              <a:rPr lang="fa-IR" sz="2400" dirty="0">
                <a:cs typeface="B Nazanin" pitchFamily="2" charset="-78"/>
              </a:rPr>
              <a:t>. این مداخلات میتواند از طریق متخصــصــان، کارشــناســان ســلامت روان، یا حتی افراد نزدیک </a:t>
            </a:r>
            <a:r>
              <a:rPr lang="fa-IR" sz="2400" dirty="0" smtClean="0">
                <a:cs typeface="B Nazanin" pitchFamily="2" charset="-78"/>
              </a:rPr>
              <a:t>به بازماندگان ا نجام شود . نکته ی  مشترک  </a:t>
            </a:r>
            <a:r>
              <a:rPr lang="fa-IR" sz="2400" dirty="0">
                <a:cs typeface="B Nazanin" pitchFamily="2" charset="-78"/>
              </a:rPr>
              <a:t>در همه آنها این </a:t>
            </a:r>
            <a:r>
              <a:rPr lang="fa-IR" sz="2400" dirty="0" smtClean="0">
                <a:cs typeface="B Nazanin" pitchFamily="2" charset="-78"/>
              </a:rPr>
              <a:t>است  </a:t>
            </a:r>
            <a:r>
              <a:rPr lang="fa-IR" sz="2400" dirty="0">
                <a:cs typeface="B Nazanin" pitchFamily="2" charset="-78"/>
              </a:rPr>
              <a:t>که در قدم اول باید به بازماندگان کمک </a:t>
            </a:r>
            <a:r>
              <a:rPr lang="fa-IR" sz="2400" dirty="0" smtClean="0">
                <a:cs typeface="B Nazanin" pitchFamily="2" charset="-78"/>
              </a:rPr>
              <a:t>شود تامراحل </a:t>
            </a:r>
            <a:r>
              <a:rPr lang="fa-IR" sz="2400" dirty="0">
                <a:cs typeface="B Nazanin" pitchFamily="2" charset="-78"/>
              </a:rPr>
              <a:t>سوگ را آ سانتر طی کنند، </a:t>
            </a:r>
            <a:r>
              <a:rPr lang="fa-IR" sz="2400" dirty="0" smtClean="0">
                <a:cs typeface="B Nazanin" pitchFamily="2" charset="-78"/>
              </a:rPr>
              <a:t>احسا </a:t>
            </a:r>
            <a:r>
              <a:rPr lang="fa-IR" sz="2400" dirty="0">
                <a:cs typeface="B Nazanin" pitchFamily="2" charset="-78"/>
              </a:rPr>
              <a:t>سات خود را </a:t>
            </a:r>
            <a:r>
              <a:rPr lang="fa-IR" sz="2400" dirty="0" smtClean="0">
                <a:cs typeface="B Nazanin" pitchFamily="2" charset="-78"/>
              </a:rPr>
              <a:t>بشنا </a:t>
            </a:r>
            <a:r>
              <a:rPr lang="fa-IR" sz="2400" dirty="0">
                <a:cs typeface="B Nazanin" pitchFamily="2" charset="-78"/>
              </a:rPr>
              <a:t>سند، آنها را بپذیرند و بیان </a:t>
            </a:r>
            <a:r>
              <a:rPr lang="fa-IR" sz="2400" dirty="0" smtClean="0">
                <a:cs typeface="B Nazanin" pitchFamily="2" charset="-78"/>
              </a:rPr>
              <a:t>کنند.</a:t>
            </a:r>
          </a:p>
          <a:p>
            <a:pPr marL="0" indent="0" algn="just">
              <a:buNone/>
            </a:pPr>
            <a:r>
              <a:rPr lang="fa-IR" sz="2400" dirty="0">
                <a:cs typeface="B Nazanin" pitchFamily="2" charset="-78"/>
              </a:rPr>
              <a:t>2- </a:t>
            </a:r>
            <a:r>
              <a:rPr lang="fa-IR" sz="2400" dirty="0" smtClean="0">
                <a:cs typeface="B Nazanin" pitchFamily="2" charset="-78"/>
              </a:rPr>
              <a:t> </a:t>
            </a:r>
            <a:r>
              <a:rPr lang="fa-IR" sz="2400" dirty="0">
                <a:cs typeface="B Nazanin" pitchFamily="2" charset="-78"/>
              </a:rPr>
              <a:t>دلایل رایج خودکشی (برای مثال افسردگی) برای آنها توضیح داده و تفهیم شود که خودکشی یکی </a:t>
            </a:r>
            <a:r>
              <a:rPr lang="fa-IR" sz="2400" dirty="0" smtClean="0">
                <a:cs typeface="B Nazanin" pitchFamily="2" charset="-78"/>
              </a:rPr>
              <a:t>ازنزدیکان </a:t>
            </a:r>
            <a:r>
              <a:rPr lang="fa-IR" sz="2400" dirty="0">
                <a:cs typeface="B Nazanin" pitchFamily="2" charset="-78"/>
              </a:rPr>
              <a:t>آنها هم احتمالاً به یکی از همین دلایل رخ داده ا ست. </a:t>
            </a:r>
            <a:r>
              <a:rPr lang="fa-IR" sz="2400" dirty="0">
                <a:solidFill>
                  <a:srgbClr val="FF0000"/>
                </a:solidFill>
                <a:cs typeface="B Nazanin" pitchFamily="2" charset="-78"/>
              </a:rPr>
              <a:t>فهمیدن نقش </a:t>
            </a:r>
            <a:r>
              <a:rPr lang="fa-IR" sz="2400" dirty="0" smtClean="0">
                <a:solidFill>
                  <a:srgbClr val="FF0000"/>
                </a:solidFill>
                <a:cs typeface="B Nazanin" pitchFamily="2" charset="-78"/>
              </a:rPr>
              <a:t>مولفه های </a:t>
            </a:r>
            <a:r>
              <a:rPr lang="fa-IR" sz="2400" dirty="0">
                <a:solidFill>
                  <a:srgbClr val="FF0000"/>
                </a:solidFill>
                <a:cs typeface="B Nazanin" pitchFamily="2" charset="-78"/>
              </a:rPr>
              <a:t>روان شناختی در </a:t>
            </a:r>
            <a:r>
              <a:rPr lang="fa-IR" sz="2400" dirty="0" smtClean="0">
                <a:solidFill>
                  <a:srgbClr val="FF0000"/>
                </a:solidFill>
                <a:cs typeface="B Nazanin" pitchFamily="2" charset="-78"/>
              </a:rPr>
              <a:t>خودکشی از سوی </a:t>
            </a:r>
            <a:r>
              <a:rPr lang="fa-IR" sz="2400" dirty="0">
                <a:solidFill>
                  <a:srgbClr val="FF0000"/>
                </a:solidFill>
                <a:cs typeface="B Nazanin" pitchFamily="2" charset="-78"/>
              </a:rPr>
              <a:t>بازماندگان</a:t>
            </a:r>
            <a:r>
              <a:rPr lang="fa-IR" sz="2400" dirty="0">
                <a:cs typeface="B Nazanin" pitchFamily="2" charset="-78"/>
              </a:rPr>
              <a:t>، به آنها کمک میکند تا تصــمیم فرد متوفی را بیشــتر درک کنند و خود را </a:t>
            </a:r>
            <a:r>
              <a:rPr lang="fa-IR" sz="2400" dirty="0" smtClean="0">
                <a:cs typeface="B Nazanin" pitchFamily="2" charset="-78"/>
              </a:rPr>
              <a:t>موردسرزنش </a:t>
            </a:r>
            <a:r>
              <a:rPr lang="fa-IR" sz="2400" dirty="0">
                <a:cs typeface="B Nazanin" pitchFamily="2" charset="-78"/>
              </a:rPr>
              <a:t>کمتری قرار دهند. </a:t>
            </a:r>
          </a:p>
        </p:txBody>
      </p:sp>
    </p:spTree>
    <p:extLst>
      <p:ext uri="{BB962C8B-B14F-4D97-AF65-F5344CB8AC3E}">
        <p14:creationId xmlns:p14="http://schemas.microsoft.com/office/powerpoint/2010/main" val="2486269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مداخله درمانی برای بازماندگان</a:t>
            </a:r>
            <a:endParaRPr lang="fa-IR" dirty="0">
              <a:cs typeface="B Titr" pitchFamily="2" charset="-78"/>
            </a:endParaRPr>
          </a:p>
        </p:txBody>
      </p:sp>
      <p:sp>
        <p:nvSpPr>
          <p:cNvPr id="3" name="Content Placeholder 2"/>
          <p:cNvSpPr>
            <a:spLocks noGrp="1"/>
          </p:cNvSpPr>
          <p:nvPr>
            <p:ph idx="1"/>
          </p:nvPr>
        </p:nvSpPr>
        <p:spPr>
          <a:xfrm>
            <a:off x="692082" y="1688640"/>
            <a:ext cx="8596668" cy="4151721"/>
          </a:xfrm>
        </p:spPr>
        <p:txBody>
          <a:bodyPr>
            <a:noAutofit/>
          </a:bodyPr>
          <a:lstStyle/>
          <a:p>
            <a:pPr marL="0" indent="0" algn="just">
              <a:buNone/>
            </a:pPr>
            <a:r>
              <a:rPr lang="fa-IR" sz="2400" dirty="0">
                <a:cs typeface="B Nazanin" pitchFamily="2" charset="-78"/>
              </a:rPr>
              <a:t>3-وقتی که درمان فردی یا گروهی بازماندگان آغاز می شود باید به آنها فر صت </a:t>
            </a:r>
            <a:r>
              <a:rPr lang="fa-IR" sz="2400" dirty="0" smtClean="0">
                <a:cs typeface="B Nazanin" pitchFamily="2" charset="-78"/>
              </a:rPr>
              <a:t>داده شود </a:t>
            </a:r>
            <a:r>
              <a:rPr lang="fa-IR" sz="2400" dirty="0">
                <a:cs typeface="B Nazanin" pitchFamily="2" charset="-78"/>
              </a:rPr>
              <a:t>تا خودشان را معرفی کنند و دلیل خود را که در صدد کمک </a:t>
            </a:r>
            <a:r>
              <a:rPr lang="fa-IR" sz="2400" dirty="0" smtClean="0">
                <a:cs typeface="B Nazanin" pitchFamily="2" charset="-78"/>
              </a:rPr>
              <a:t>برآمده اند </a:t>
            </a:r>
            <a:r>
              <a:rPr lang="fa-IR" sz="2400" dirty="0">
                <a:cs typeface="B Nazanin" pitchFamily="2" charset="-78"/>
              </a:rPr>
              <a:t>توضیح دهند. بسیار مهم است که </a:t>
            </a:r>
            <a:r>
              <a:rPr lang="fa-IR" sz="2400" dirty="0" smtClean="0">
                <a:cs typeface="B Nazanin" pitchFamily="2" charset="-78"/>
              </a:rPr>
              <a:t>هنگام صحبت </a:t>
            </a:r>
            <a:r>
              <a:rPr lang="fa-IR" sz="2400" dirty="0">
                <a:cs typeface="B Nazanin" pitchFamily="2" charset="-78"/>
              </a:rPr>
              <a:t>آنها، به دقت </a:t>
            </a:r>
            <a:r>
              <a:rPr lang="fa-IR" sz="2400" dirty="0">
                <a:solidFill>
                  <a:srgbClr val="FF0000"/>
                </a:solidFill>
                <a:cs typeface="B Nazanin" pitchFamily="2" charset="-78"/>
              </a:rPr>
              <a:t>هیجانات شان </a:t>
            </a:r>
            <a:r>
              <a:rPr lang="fa-IR" sz="2400" dirty="0">
                <a:cs typeface="B Nazanin" pitchFamily="2" charset="-78"/>
              </a:rPr>
              <a:t>را زیر نظر دا شته با شیم، </a:t>
            </a:r>
            <a:r>
              <a:rPr lang="fa-IR" sz="2400" dirty="0" smtClean="0">
                <a:cs typeface="B Nazanin" pitchFamily="2" charset="-78"/>
              </a:rPr>
              <a:t>به محتوای </a:t>
            </a:r>
            <a:r>
              <a:rPr lang="fa-IR" sz="2400" dirty="0">
                <a:cs typeface="B Nazanin" pitchFamily="2" charset="-78"/>
              </a:rPr>
              <a:t>صحبتهای شان توجه کنیم و همچنین </a:t>
            </a:r>
            <a:r>
              <a:rPr lang="fa-IR" sz="2400" dirty="0" smtClean="0">
                <a:cs typeface="B Nazanin" pitchFamily="2" charset="-78"/>
              </a:rPr>
              <a:t>دقت نماییم </a:t>
            </a:r>
            <a:r>
              <a:rPr lang="fa-IR" sz="2400" dirty="0">
                <a:cs typeface="B Nazanin" pitchFamily="2" charset="-78"/>
              </a:rPr>
              <a:t>که ارتباط فرد بازمانده با متوفی چگونه بوده </a:t>
            </a:r>
            <a:r>
              <a:rPr lang="fa-IR" sz="2400" dirty="0" smtClean="0">
                <a:cs typeface="B Nazanin" pitchFamily="2" charset="-78"/>
              </a:rPr>
              <a:t>است.</a:t>
            </a:r>
          </a:p>
          <a:p>
            <a:pPr marL="0" indent="0" algn="just">
              <a:buNone/>
            </a:pPr>
            <a:r>
              <a:rPr lang="fa-IR" sz="2400" dirty="0">
                <a:cs typeface="B Nazanin" pitchFamily="2" charset="-78"/>
              </a:rPr>
              <a:t>4- باید به فرد بازمانده، زمان و </a:t>
            </a:r>
            <a:r>
              <a:rPr lang="fa-IR" sz="2400" dirty="0" smtClean="0">
                <a:cs typeface="B Nazanin" pitchFamily="2" charset="-78"/>
              </a:rPr>
              <a:t>فضای </a:t>
            </a:r>
            <a:r>
              <a:rPr lang="fa-IR" sz="2400" dirty="0">
                <a:cs typeface="B Nazanin" pitchFamily="2" charset="-78"/>
              </a:rPr>
              <a:t>کافی داده شود تا درباره </a:t>
            </a:r>
            <a:r>
              <a:rPr lang="fa-IR" sz="2400" dirty="0" smtClean="0">
                <a:cs typeface="B Nazanin" pitchFamily="2" charset="-78"/>
              </a:rPr>
              <a:t>خودکشی </a:t>
            </a:r>
            <a:r>
              <a:rPr lang="fa-IR" sz="2400" dirty="0">
                <a:cs typeface="B Nazanin" pitchFamily="2" charset="-78"/>
              </a:rPr>
              <a:t>به </a:t>
            </a:r>
            <a:r>
              <a:rPr lang="fa-IR" sz="2400" dirty="0" smtClean="0">
                <a:cs typeface="B Nazanin" pitchFamily="2" charset="-78"/>
              </a:rPr>
              <a:t>تفصیل </a:t>
            </a:r>
            <a:r>
              <a:rPr lang="fa-IR" sz="2400" dirty="0">
                <a:cs typeface="B Nazanin" pitchFamily="2" charset="-78"/>
              </a:rPr>
              <a:t>صحبت کند.اینکه پیکر </a:t>
            </a:r>
            <a:r>
              <a:rPr lang="fa-IR" sz="2400" dirty="0" smtClean="0">
                <a:cs typeface="B Nazanin" pitchFamily="2" charset="-78"/>
              </a:rPr>
              <a:t>چگونه پیدا </a:t>
            </a:r>
            <a:r>
              <a:rPr lang="fa-IR" sz="2400" dirty="0">
                <a:cs typeface="B Nazanin" pitchFamily="2" charset="-78"/>
              </a:rPr>
              <a:t>شده، چه </a:t>
            </a:r>
            <a:r>
              <a:rPr lang="fa-IR" sz="2400" dirty="0" smtClean="0">
                <a:cs typeface="B Nazanin" pitchFamily="2" charset="-78"/>
              </a:rPr>
              <a:t>کسی </a:t>
            </a:r>
            <a:r>
              <a:rPr lang="fa-IR" sz="2400" dirty="0">
                <a:cs typeface="B Nazanin" pitchFamily="2" charset="-78"/>
              </a:rPr>
              <a:t>آن را پیدا کرده، به ویژه اگر </a:t>
            </a:r>
            <a:r>
              <a:rPr lang="fa-IR" sz="2400" dirty="0" smtClean="0">
                <a:cs typeface="B Nazanin" pitchFamily="2" charset="-78"/>
              </a:rPr>
              <a:t>خودکشی </a:t>
            </a:r>
            <a:r>
              <a:rPr lang="fa-IR" sz="2400" dirty="0">
                <a:cs typeface="B Nazanin" pitchFamily="2" charset="-78"/>
              </a:rPr>
              <a:t>خیلی </a:t>
            </a:r>
            <a:r>
              <a:rPr lang="fa-IR" sz="2400" dirty="0" smtClean="0">
                <a:cs typeface="B Nazanin" pitchFamily="2" charset="-78"/>
              </a:rPr>
              <a:t>خشونت آمیز </a:t>
            </a:r>
            <a:r>
              <a:rPr lang="fa-IR" sz="2400" dirty="0">
                <a:cs typeface="B Nazanin" pitchFamily="2" charset="-78"/>
              </a:rPr>
              <a:t>بوده با شد احتمال این که فردی </a:t>
            </a:r>
            <a:r>
              <a:rPr lang="fa-IR" sz="2400" dirty="0" smtClean="0">
                <a:cs typeface="B Nazanin" pitchFamily="2" charset="-78"/>
              </a:rPr>
              <a:t>که شاهد </a:t>
            </a:r>
            <a:r>
              <a:rPr lang="fa-IR" sz="2400" dirty="0">
                <a:cs typeface="B Nazanin" pitchFamily="2" charset="-78"/>
              </a:rPr>
              <a:t>صحنه بوده،دچار ضربه روانی شده باشد زیاد است.در این موارد تصویر بدن به شدت آسیب دیده متوفی </a:t>
            </a:r>
            <a:r>
              <a:rPr lang="fa-IR" sz="2400" dirty="0" smtClean="0">
                <a:cs typeface="B Nazanin" pitchFamily="2" charset="-78"/>
              </a:rPr>
              <a:t>ممکن است </a:t>
            </a:r>
            <a:r>
              <a:rPr lang="fa-IR" sz="2400" dirty="0">
                <a:cs typeface="B Nazanin" pitchFamily="2" charset="-78"/>
              </a:rPr>
              <a:t>تا مدتها در خاطر بازمانده بماند و مدام باز تجربه (فلش بک یا به یاد اوردن صحنه خودکشی) داشته </a:t>
            </a:r>
            <a:r>
              <a:rPr lang="fa-IR" sz="2400" dirty="0" smtClean="0">
                <a:cs typeface="B Nazanin" pitchFamily="2" charset="-78"/>
              </a:rPr>
              <a:t>باشد.</a:t>
            </a:r>
            <a:endParaRPr lang="fa-IR" sz="2400" dirty="0">
              <a:cs typeface="B Nazanin" pitchFamily="2" charset="-78"/>
            </a:endParaRPr>
          </a:p>
        </p:txBody>
      </p:sp>
    </p:spTree>
    <p:extLst>
      <p:ext uri="{BB962C8B-B14F-4D97-AF65-F5344CB8AC3E}">
        <p14:creationId xmlns:p14="http://schemas.microsoft.com/office/powerpoint/2010/main" val="2614106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ما به عنوان کارشناس سلامت روان چکار کنیم </a:t>
            </a:r>
            <a:endParaRPr lang="fa-IR" dirty="0">
              <a:cs typeface="B Titr" pitchFamily="2" charset="-78"/>
            </a:endParaRPr>
          </a:p>
        </p:txBody>
      </p:sp>
      <p:sp>
        <p:nvSpPr>
          <p:cNvPr id="3" name="Content Placeholder 2"/>
          <p:cNvSpPr>
            <a:spLocks noGrp="1"/>
          </p:cNvSpPr>
          <p:nvPr>
            <p:ph idx="1"/>
          </p:nvPr>
        </p:nvSpPr>
        <p:spPr>
          <a:xfrm>
            <a:off x="824817" y="1585402"/>
            <a:ext cx="8596668" cy="3880773"/>
          </a:xfrm>
        </p:spPr>
        <p:txBody>
          <a:bodyPr>
            <a:normAutofit/>
          </a:bodyPr>
          <a:lstStyle/>
          <a:p>
            <a:pPr marL="0" indent="0" algn="just">
              <a:buNone/>
            </a:pPr>
            <a:r>
              <a:rPr lang="fa-IR" sz="2400" dirty="0">
                <a:cs typeface="B Nazanin" pitchFamily="2" charset="-78"/>
              </a:rPr>
              <a:t>خودکشی به هر </a:t>
            </a:r>
            <a:r>
              <a:rPr lang="fa-IR" sz="2400" dirty="0" smtClean="0">
                <a:cs typeface="B Nazanin" pitchFamily="2" charset="-78"/>
              </a:rPr>
              <a:t>شیوه ای </a:t>
            </a:r>
            <a:r>
              <a:rPr lang="fa-IR" sz="2400" dirty="0">
                <a:cs typeface="B Nazanin" pitchFamily="2" charset="-78"/>
              </a:rPr>
              <a:t>که انجام شده باشد، بازماندگان دچار حالت شوک میشوند. در روزهای </a:t>
            </a:r>
            <a:r>
              <a:rPr lang="fa-IR" sz="2400" dirty="0" smtClean="0">
                <a:cs typeface="B Nazanin" pitchFamily="2" charset="-78"/>
              </a:rPr>
              <a:t>بعداز خودکشی</a:t>
            </a:r>
            <a:r>
              <a:rPr lang="fa-IR" sz="2400" dirty="0">
                <a:cs typeface="B Nazanin" pitchFamily="2" charset="-78"/>
              </a:rPr>
              <a:t>، بازماندگان با افراد غریبه زیادی از جمله پلیس و </a:t>
            </a:r>
            <a:r>
              <a:rPr lang="fa-IR" sz="2400" dirty="0" smtClean="0">
                <a:cs typeface="B Nazanin" pitchFamily="2" charset="-78"/>
              </a:rPr>
              <a:t>همسایگان </a:t>
            </a:r>
            <a:r>
              <a:rPr lang="fa-IR" sz="2400" dirty="0">
                <a:cs typeface="B Nazanin" pitchFamily="2" charset="-78"/>
              </a:rPr>
              <a:t>و </a:t>
            </a:r>
            <a:r>
              <a:rPr lang="fa-IR" sz="2400" dirty="0" smtClean="0">
                <a:cs typeface="B Nazanin" pitchFamily="2" charset="-78"/>
              </a:rPr>
              <a:t>خویشاوندان </a:t>
            </a:r>
            <a:r>
              <a:rPr lang="fa-IR" sz="2400" dirty="0">
                <a:cs typeface="B Nazanin" pitchFamily="2" charset="-78"/>
              </a:rPr>
              <a:t>رو به رو </a:t>
            </a:r>
            <a:r>
              <a:rPr lang="fa-IR" sz="2400" dirty="0" smtClean="0">
                <a:cs typeface="B Nazanin" pitchFamily="2" charset="-78"/>
              </a:rPr>
              <a:t>می شیوند</a:t>
            </a:r>
            <a:r>
              <a:rPr lang="fa-IR" sz="2400" dirty="0">
                <a:cs typeface="B Nazanin" pitchFamily="2" charset="-78"/>
              </a:rPr>
              <a:t>. </a:t>
            </a:r>
            <a:r>
              <a:rPr lang="fa-IR" sz="2400" dirty="0" smtClean="0">
                <a:cs typeface="B Nazanin" pitchFamily="2" charset="-78"/>
              </a:rPr>
              <a:t>اگرچه ممکن </a:t>
            </a:r>
            <a:r>
              <a:rPr lang="fa-IR" sz="2400" dirty="0">
                <a:cs typeface="B Nazanin" pitchFamily="2" charset="-78"/>
              </a:rPr>
              <a:t>است این افراد حمایت هایی برای بازماندگان انجام دهند اما وظیفه اصلی آنها حمایت نیست. بازماندگان </a:t>
            </a:r>
            <a:r>
              <a:rPr lang="fa-IR" sz="2400" dirty="0" smtClean="0">
                <a:cs typeface="B Nazanin" pitchFamily="2" charset="-78"/>
              </a:rPr>
              <a:t>بایدحتماً </a:t>
            </a:r>
            <a:r>
              <a:rPr lang="fa-IR" sz="2400" dirty="0">
                <a:cs typeface="B Nazanin" pitchFamily="2" charset="-78"/>
              </a:rPr>
              <a:t>در بهترین زمان منا سب با توجه به شرایط، اولین کمکهای روان شناختی را دریافت کنند.این کمکها </a:t>
            </a:r>
            <a:r>
              <a:rPr lang="fa-IR" sz="2400" dirty="0" smtClean="0">
                <a:cs typeface="B Nazanin" pitchFamily="2" charset="-78"/>
              </a:rPr>
              <a:t>میتواندشامل </a:t>
            </a:r>
            <a:r>
              <a:rPr lang="fa-IR" sz="2400" dirty="0">
                <a:cs typeface="B Nazanin" pitchFamily="2" charset="-78"/>
              </a:rPr>
              <a:t>کارهایی باشد که به موجب آنها فرد بازمانده احساسات منفی و </a:t>
            </a:r>
            <a:r>
              <a:rPr lang="fa-IR" sz="2400" dirty="0" smtClean="0">
                <a:cs typeface="B Nazanin" pitchFamily="2" charset="-78"/>
              </a:rPr>
              <a:t>آسیب زای </a:t>
            </a:r>
            <a:r>
              <a:rPr lang="fa-IR" sz="2400" dirty="0">
                <a:cs typeface="B Nazanin" pitchFamily="2" charset="-78"/>
              </a:rPr>
              <a:t>خودش را کاوش کند و </a:t>
            </a:r>
            <a:r>
              <a:rPr lang="fa-IR" sz="2400" dirty="0" smtClean="0">
                <a:cs typeface="B Nazanin" pitchFamily="2" charset="-78"/>
              </a:rPr>
              <a:t>بشناسد.</a:t>
            </a:r>
            <a:endParaRPr lang="fa-IR" sz="2400" dirty="0">
              <a:cs typeface="B Nazanin" pitchFamily="2" charset="-78"/>
            </a:endParaRPr>
          </a:p>
        </p:txBody>
      </p:sp>
    </p:spTree>
    <p:extLst>
      <p:ext uri="{BB962C8B-B14F-4D97-AF65-F5344CB8AC3E}">
        <p14:creationId xmlns:p14="http://schemas.microsoft.com/office/powerpoint/2010/main" val="2821900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Titr" pitchFamily="2" charset="-78"/>
              </a:rPr>
              <a:t>ما به عنوان کارشناس سلامت روان چکار کنیم </a:t>
            </a:r>
          </a:p>
        </p:txBody>
      </p:sp>
      <p:sp>
        <p:nvSpPr>
          <p:cNvPr id="3" name="Content Placeholder 2"/>
          <p:cNvSpPr>
            <a:spLocks noGrp="1"/>
          </p:cNvSpPr>
          <p:nvPr>
            <p:ph idx="1"/>
          </p:nvPr>
        </p:nvSpPr>
        <p:spPr>
          <a:xfrm>
            <a:off x="677334" y="1541156"/>
            <a:ext cx="8596668" cy="2263927"/>
          </a:xfrm>
        </p:spPr>
        <p:txBody>
          <a:bodyPr>
            <a:normAutofit/>
          </a:bodyPr>
          <a:lstStyle/>
          <a:p>
            <a:pPr marL="0" indent="0" algn="just">
              <a:buNone/>
            </a:pPr>
            <a:r>
              <a:rPr lang="fa-IR" sz="2400" dirty="0">
                <a:cs typeface="B Nazanin" pitchFamily="2" charset="-78"/>
              </a:rPr>
              <a:t>در مجموع، فرد به هرنحوی که سوگ خود را نشان دهد، نمیتوانیم برای پایان مراحل </a:t>
            </a:r>
            <a:r>
              <a:rPr lang="fa-IR" sz="2400" dirty="0" smtClean="0">
                <a:cs typeface="B Nazanin" pitchFamily="2" charset="-78"/>
              </a:rPr>
              <a:t>سوگش زمان </a:t>
            </a:r>
            <a:r>
              <a:rPr lang="fa-IR" sz="2400" dirty="0">
                <a:cs typeface="B Nazanin" pitchFamily="2" charset="-78"/>
              </a:rPr>
              <a:t>قطعی در نظر بگیریم. بنابراین، با توجه به </a:t>
            </a:r>
            <a:r>
              <a:rPr lang="fa-IR" sz="2400" dirty="0" smtClean="0">
                <a:cs typeface="B Nazanin" pitchFamily="2" charset="-78"/>
              </a:rPr>
              <a:t>شرایط </a:t>
            </a:r>
            <a:r>
              <a:rPr lang="fa-IR" sz="2400" dirty="0">
                <a:cs typeface="B Nazanin" pitchFamily="2" charset="-78"/>
              </a:rPr>
              <a:t>روحی حاد این افراد،باید حمایتهای اجتماعی و </a:t>
            </a:r>
            <a:r>
              <a:rPr lang="fa-IR" sz="2400" dirty="0" smtClean="0">
                <a:cs typeface="B Nazanin" pitchFamily="2" charset="-78"/>
              </a:rPr>
              <a:t>مشاوره وروان درمانی تخصصی </a:t>
            </a:r>
            <a:r>
              <a:rPr lang="fa-IR" sz="2400" dirty="0">
                <a:cs typeface="B Nazanin" pitchFamily="2" charset="-78"/>
              </a:rPr>
              <a:t>را در د ستورکار قرار دهیم. افرادی که بعد از چنین داغی از طرف دو ستان و </a:t>
            </a:r>
            <a:r>
              <a:rPr lang="fa-IR" sz="2400" dirty="0" smtClean="0">
                <a:cs typeface="B Nazanin" pitchFamily="2" charset="-78"/>
              </a:rPr>
              <a:t>اعضای </a:t>
            </a:r>
            <a:r>
              <a:rPr lang="fa-IR" sz="2400" dirty="0">
                <a:cs typeface="B Nazanin" pitchFamily="2" charset="-78"/>
              </a:rPr>
              <a:t>خانواده </a:t>
            </a:r>
            <a:r>
              <a:rPr lang="fa-IR" sz="2400" dirty="0" smtClean="0">
                <a:cs typeface="B Nazanin" pitchFamily="2" charset="-78"/>
              </a:rPr>
              <a:t>وسایر </a:t>
            </a:r>
            <a:r>
              <a:rPr lang="fa-IR" sz="2400" dirty="0">
                <a:cs typeface="B Nazanin" pitchFamily="2" charset="-78"/>
              </a:rPr>
              <a:t>افراد حمایت اجتماعی دریافت میکنند به احتمال کمتری </a:t>
            </a:r>
            <a:r>
              <a:rPr lang="fa-IR" sz="2400" dirty="0" smtClean="0">
                <a:cs typeface="B Nazanin" pitchFamily="2" charset="-78"/>
              </a:rPr>
              <a:t>ااحساسات  </a:t>
            </a:r>
            <a:r>
              <a:rPr lang="fa-IR" sz="2400" dirty="0">
                <a:cs typeface="B Nazanin" pitchFamily="2" charset="-78"/>
              </a:rPr>
              <a:t>طرد، </a:t>
            </a:r>
            <a:r>
              <a:rPr lang="fa-IR" sz="2400" dirty="0" smtClean="0">
                <a:cs typeface="B Nazanin" pitchFamily="2" charset="-78"/>
              </a:rPr>
              <a:t>ا افسردگی  </a:t>
            </a:r>
            <a:r>
              <a:rPr lang="fa-IR" sz="2400" dirty="0">
                <a:cs typeface="B Nazanin" pitchFamily="2" charset="-78"/>
              </a:rPr>
              <a:t>و </a:t>
            </a:r>
            <a:r>
              <a:rPr lang="fa-IR" sz="2400" dirty="0" smtClean="0">
                <a:cs typeface="B Nazanin" pitchFamily="2" charset="-78"/>
              </a:rPr>
              <a:t>ااضطراب  </a:t>
            </a:r>
            <a:r>
              <a:rPr lang="fa-IR" sz="2400" dirty="0">
                <a:cs typeface="B Nazanin" pitchFamily="2" charset="-78"/>
              </a:rPr>
              <a:t>را </a:t>
            </a:r>
            <a:r>
              <a:rPr lang="fa-IR" sz="2400" dirty="0" smtClean="0">
                <a:cs typeface="B Nazanin" pitchFamily="2" charset="-78"/>
              </a:rPr>
              <a:t>تجربه میکنند . </a:t>
            </a:r>
            <a:endParaRPr lang="fa-IR" sz="2400" dirty="0">
              <a:cs typeface="B Nazanin" pitchFamily="2" charset="-78"/>
            </a:endParaRPr>
          </a:p>
        </p:txBody>
      </p:sp>
    </p:spTree>
    <p:extLst>
      <p:ext uri="{BB962C8B-B14F-4D97-AF65-F5344CB8AC3E}">
        <p14:creationId xmlns:p14="http://schemas.microsoft.com/office/powerpoint/2010/main" val="3364354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0994"/>
          </a:xfrm>
        </p:spPr>
        <p:txBody>
          <a:bodyPr/>
          <a:lstStyle/>
          <a:p>
            <a:pPr algn="ctr"/>
            <a:r>
              <a:rPr lang="fa-IR" dirty="0">
                <a:solidFill>
                  <a:srgbClr val="5FCBEF"/>
                </a:solidFill>
                <a:cs typeface="B Titr" pitchFamily="2" charset="-78"/>
              </a:rPr>
              <a:t>ما به عنوان کارشناس سلامت روان چکار کنیم </a:t>
            </a:r>
            <a:endParaRPr lang="fa-IR" dirty="0"/>
          </a:p>
        </p:txBody>
      </p:sp>
      <p:sp>
        <p:nvSpPr>
          <p:cNvPr id="3" name="Content Placeholder 2"/>
          <p:cNvSpPr>
            <a:spLocks noGrp="1"/>
          </p:cNvSpPr>
          <p:nvPr>
            <p:ph idx="1"/>
          </p:nvPr>
        </p:nvSpPr>
        <p:spPr>
          <a:xfrm>
            <a:off x="441360" y="1408421"/>
            <a:ext cx="8596668" cy="3880773"/>
          </a:xfrm>
        </p:spPr>
        <p:txBody>
          <a:bodyPr>
            <a:noAutofit/>
          </a:bodyPr>
          <a:lstStyle/>
          <a:p>
            <a:pPr marL="0" indent="0" algn="just">
              <a:buNone/>
            </a:pPr>
            <a:r>
              <a:rPr lang="fa-IR" sz="2400" dirty="0">
                <a:cs typeface="B Nazanin" pitchFamily="2" charset="-78"/>
              </a:rPr>
              <a:t>در نظر گرفتن یک دوره کوتاه </a:t>
            </a:r>
            <a:r>
              <a:rPr lang="fa-IR" sz="2400" dirty="0" smtClean="0">
                <a:cs typeface="B Nazanin" pitchFamily="2" charset="-78"/>
              </a:rPr>
              <a:t>مشاوره </a:t>
            </a:r>
            <a:r>
              <a:rPr lang="fa-IR" sz="2400" dirty="0">
                <a:cs typeface="B Nazanin" pitchFamily="2" charset="-78"/>
              </a:rPr>
              <a:t>حمایتی( 1یک یا دو ملاقات) که به موجب آن بازماندگان بتوانند درباره حادثه </a:t>
            </a:r>
            <a:r>
              <a:rPr lang="fa-IR" sz="2400" dirty="0" smtClean="0">
                <a:cs typeface="B Nazanin" pitchFamily="2" charset="-78"/>
              </a:rPr>
              <a:t>خودکشی صحبت </a:t>
            </a:r>
            <a:r>
              <a:rPr lang="fa-IR" sz="2400" dirty="0">
                <a:cs typeface="B Nazanin" pitchFamily="2" charset="-78"/>
              </a:rPr>
              <a:t>کرده و </a:t>
            </a:r>
            <a:r>
              <a:rPr lang="fa-IR" sz="2400" dirty="0" smtClean="0">
                <a:cs typeface="B Nazanin" pitchFamily="2" charset="-78"/>
              </a:rPr>
              <a:t>سوگ </a:t>
            </a:r>
            <a:r>
              <a:rPr lang="fa-IR" sz="2400" dirty="0">
                <a:cs typeface="B Nazanin" pitchFamily="2" charset="-78"/>
              </a:rPr>
              <a:t>خودرا ابراز کنند،می تواند </a:t>
            </a:r>
            <a:r>
              <a:rPr lang="fa-IR" sz="2400" dirty="0" smtClean="0">
                <a:cs typeface="B Nazanin" pitchFamily="2" charset="-78"/>
              </a:rPr>
              <a:t>کارگشا  باشد</a:t>
            </a:r>
            <a:r>
              <a:rPr lang="fa-IR" sz="2400" dirty="0">
                <a:cs typeface="B Nazanin" pitchFamily="2" charset="-78"/>
              </a:rPr>
              <a:t>. به عبارت دیگر، بهترین </a:t>
            </a:r>
            <a:r>
              <a:rPr lang="fa-IR" sz="2400" dirty="0" smtClean="0">
                <a:cs typeface="B Nazanin" pitchFamily="2" charset="-78"/>
              </a:rPr>
              <a:t>روش برای </a:t>
            </a:r>
            <a:r>
              <a:rPr lang="fa-IR" sz="2400" dirty="0">
                <a:cs typeface="B Nazanin" pitchFamily="2" charset="-78"/>
              </a:rPr>
              <a:t>کمک به این افراد، فراهم کردن شرایطی است که در آن به حرفها و درددلهایشان </a:t>
            </a:r>
            <a:r>
              <a:rPr lang="fa-IR" sz="2400" dirty="0" smtClean="0">
                <a:cs typeface="B Nazanin" pitchFamily="2" charset="-78"/>
              </a:rPr>
              <a:t>گوش داده </a:t>
            </a:r>
            <a:r>
              <a:rPr lang="fa-IR" sz="2400" dirty="0">
                <a:cs typeface="B Nazanin" pitchFamily="2" charset="-78"/>
              </a:rPr>
              <a:t>شود چرا که انگار افراد داغدیده </a:t>
            </a:r>
            <a:r>
              <a:rPr lang="fa-IR" sz="2400" dirty="0" smtClean="0">
                <a:cs typeface="B Nazanin" pitchFamily="2" charset="-78"/>
              </a:rPr>
              <a:t>احساس </a:t>
            </a:r>
            <a:r>
              <a:rPr lang="fa-IR" sz="2400" dirty="0">
                <a:cs typeface="B Nazanin" pitchFamily="2" charset="-78"/>
              </a:rPr>
              <a:t>میکنند باید درباره فرد متوفی مکرراً صحبت کنند. هرچه بی شتر </a:t>
            </a:r>
            <a:r>
              <a:rPr lang="fa-IR" sz="2400" dirty="0" smtClean="0">
                <a:cs typeface="B Nazanin" pitchFamily="2" charset="-78"/>
              </a:rPr>
              <a:t>درباره </a:t>
            </a:r>
            <a:r>
              <a:rPr lang="fa-IR" sz="2400" dirty="0">
                <a:cs typeface="B Nazanin" pitchFamily="2" charset="-78"/>
              </a:rPr>
              <a:t>فرد متوفی و حادثه رخ داده، برای او صحبت میکنند، حقیقتِ فقدان، </a:t>
            </a:r>
            <a:r>
              <a:rPr lang="fa-IR" sz="2400" dirty="0" smtClean="0">
                <a:cs typeface="B Nazanin" pitchFamily="2" charset="-78"/>
              </a:rPr>
              <a:t>ملموس تر </a:t>
            </a:r>
            <a:r>
              <a:rPr lang="fa-IR" sz="2400" dirty="0">
                <a:cs typeface="B Nazanin" pitchFamily="2" charset="-78"/>
              </a:rPr>
              <a:t>می شود و آنها یک قدم </a:t>
            </a:r>
            <a:r>
              <a:rPr lang="fa-IR" sz="2400" dirty="0" smtClean="0">
                <a:cs typeface="B Nazanin" pitchFamily="2" charset="-78"/>
              </a:rPr>
              <a:t>بیشتر</a:t>
            </a:r>
            <a:endParaRPr lang="fa-IR" sz="2400" dirty="0">
              <a:cs typeface="B Nazanin" pitchFamily="2" charset="-78"/>
            </a:endParaRPr>
          </a:p>
          <a:p>
            <a:pPr marL="0" indent="0" algn="just">
              <a:buNone/>
            </a:pPr>
            <a:r>
              <a:rPr lang="fa-IR" sz="2400" dirty="0">
                <a:cs typeface="B Nazanin" pitchFamily="2" charset="-78"/>
              </a:rPr>
              <a:t>از انکار </a:t>
            </a:r>
            <a:r>
              <a:rPr lang="fa-IR" sz="2400" dirty="0" smtClean="0">
                <a:cs typeface="B Nazanin" pitchFamily="2" charset="-78"/>
              </a:rPr>
              <a:t>فاصله </a:t>
            </a:r>
            <a:r>
              <a:rPr lang="fa-IR" sz="2400" dirty="0">
                <a:cs typeface="B Nazanin" pitchFamily="2" charset="-78"/>
              </a:rPr>
              <a:t>میگیرند. به عبارت دیگر باز گویی مکررِ </a:t>
            </a:r>
            <a:r>
              <a:rPr lang="fa-IR" sz="2400" dirty="0" smtClean="0">
                <a:cs typeface="B Nazanin" pitchFamily="2" charset="-78"/>
              </a:rPr>
              <a:t>داستان،تجربه </a:t>
            </a:r>
            <a:r>
              <a:rPr lang="fa-IR" sz="2400" dirty="0">
                <a:cs typeface="B Nazanin" pitchFamily="2" charset="-78"/>
              </a:rPr>
              <a:t>را از زمان حال به </a:t>
            </a:r>
            <a:r>
              <a:rPr lang="fa-IR" sz="2400" dirty="0" smtClean="0">
                <a:cs typeface="B Nazanin" pitchFamily="2" charset="-78"/>
              </a:rPr>
              <a:t>گذشته </a:t>
            </a:r>
            <a:r>
              <a:rPr lang="fa-IR" sz="2400" dirty="0">
                <a:cs typeface="B Nazanin" pitchFamily="2" charset="-78"/>
              </a:rPr>
              <a:t>میبرد و به </a:t>
            </a:r>
            <a:r>
              <a:rPr lang="fa-IR" sz="2400" dirty="0" smtClean="0">
                <a:cs typeface="B Nazanin" pitchFamily="2" charset="-78"/>
              </a:rPr>
              <a:t>فرد امکان </a:t>
            </a:r>
            <a:r>
              <a:rPr lang="fa-IR" sz="2400" dirty="0">
                <a:cs typeface="B Nazanin" pitchFamily="2" charset="-78"/>
              </a:rPr>
              <a:t>میدهد تا گذشته را پشت سر گذارده و رو به جلو حرکت </a:t>
            </a:r>
            <a:r>
              <a:rPr lang="fa-IR" sz="2400" dirty="0" smtClean="0">
                <a:cs typeface="B Nazanin" pitchFamily="2" charset="-78"/>
              </a:rPr>
              <a:t>کند.</a:t>
            </a:r>
            <a:endParaRPr lang="fa-IR" sz="2400" dirty="0">
              <a:cs typeface="B Nazanin" pitchFamily="2" charset="-78"/>
            </a:endParaRPr>
          </a:p>
        </p:txBody>
      </p:sp>
    </p:spTree>
    <p:extLst>
      <p:ext uri="{BB962C8B-B14F-4D97-AF65-F5344CB8AC3E}">
        <p14:creationId xmlns:p14="http://schemas.microsoft.com/office/powerpoint/2010/main" val="25299168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572" y="240890"/>
            <a:ext cx="8596668" cy="865239"/>
          </a:xfrm>
        </p:spPr>
        <p:txBody>
          <a:bodyPr/>
          <a:lstStyle/>
          <a:p>
            <a:pPr algn="ctr"/>
            <a:r>
              <a:rPr lang="fa-IR" dirty="0" smtClean="0">
                <a:cs typeface="B Titr" pitchFamily="2" charset="-78"/>
              </a:rPr>
              <a:t>مدیریت بازمانده خودکشی</a:t>
            </a:r>
            <a:endParaRPr lang="fa-IR" dirty="0">
              <a:cs typeface="B Titr" pitchFamily="2" charset="-78"/>
            </a:endParaRPr>
          </a:p>
        </p:txBody>
      </p:sp>
      <p:sp>
        <p:nvSpPr>
          <p:cNvPr id="3" name="Content Placeholder 2"/>
          <p:cNvSpPr>
            <a:spLocks noGrp="1"/>
          </p:cNvSpPr>
          <p:nvPr>
            <p:ph idx="1"/>
          </p:nvPr>
        </p:nvSpPr>
        <p:spPr>
          <a:xfrm>
            <a:off x="883812" y="1010214"/>
            <a:ext cx="8596668" cy="3880773"/>
          </a:xfrm>
        </p:spPr>
        <p:txBody>
          <a:bodyPr>
            <a:noAutofit/>
          </a:bodyPr>
          <a:lstStyle/>
          <a:p>
            <a:pPr marL="0" indent="0">
              <a:buNone/>
            </a:pPr>
            <a:r>
              <a:rPr lang="fa-IR" sz="2400" dirty="0" smtClean="0">
                <a:cs typeface="B Nazanin" pitchFamily="2" charset="-78"/>
              </a:rPr>
              <a:t>1- حمایت </a:t>
            </a:r>
            <a:r>
              <a:rPr lang="fa-IR" sz="2400" dirty="0">
                <a:cs typeface="B Nazanin" pitchFamily="2" charset="-78"/>
              </a:rPr>
              <a:t>و اطمینان بخ شی کنید. برای مثال به بازمانده ن شان دهید که حال او را درک میکنید و جملاتی </a:t>
            </a:r>
            <a:r>
              <a:rPr lang="fa-IR" sz="2400" dirty="0" smtClean="0">
                <a:cs typeface="B Nazanin" pitchFamily="2" charset="-78"/>
              </a:rPr>
              <a:t>نظیر"فکر </a:t>
            </a:r>
            <a:r>
              <a:rPr lang="fa-IR" sz="2400" dirty="0">
                <a:cs typeface="B Nazanin" pitchFamily="2" charset="-78"/>
              </a:rPr>
              <a:t>میکنم میتونم درکت کنم"، "واقعا خیلی </a:t>
            </a:r>
            <a:r>
              <a:rPr lang="fa-IR" sz="2400" dirty="0" smtClean="0">
                <a:cs typeface="B Nazanin" pitchFamily="2" charset="-78"/>
              </a:rPr>
              <a:t>سخته</a:t>
            </a:r>
            <a:r>
              <a:rPr lang="fa-IR" sz="2400" dirty="0">
                <a:cs typeface="B Nazanin" pitchFamily="2" charset="-78"/>
              </a:rPr>
              <a:t>"، یا من " آماده ام تا به حرفهایت گوش کنم"، "</a:t>
            </a:r>
          </a:p>
          <a:p>
            <a:pPr marL="0" indent="0">
              <a:buNone/>
            </a:pPr>
            <a:r>
              <a:rPr lang="fa-IR" sz="2400" dirty="0">
                <a:cs typeface="B Nazanin" pitchFamily="2" charset="-78"/>
              </a:rPr>
              <a:t>تلاش میکنیم با هم این روزها را طی کنیم" استفاده کنید تا بازمانده متوجه شود کسی را در کنار خود دارد </a:t>
            </a:r>
            <a:r>
              <a:rPr lang="fa-IR" sz="2400" dirty="0" smtClean="0">
                <a:cs typeface="B Nazanin" pitchFamily="2" charset="-78"/>
              </a:rPr>
              <a:t>که بخاطر </a:t>
            </a:r>
            <a:r>
              <a:rPr lang="fa-IR" sz="2400" dirty="0">
                <a:cs typeface="B Nazanin" pitchFamily="2" charset="-78"/>
              </a:rPr>
              <a:t>احساساتی که تجربه میکند قضاوتش </a:t>
            </a:r>
            <a:r>
              <a:rPr lang="fa-IR" sz="2400" dirty="0" smtClean="0">
                <a:cs typeface="B Nazanin" pitchFamily="2" charset="-78"/>
              </a:rPr>
              <a:t>نمیکند.</a:t>
            </a:r>
            <a:endParaRPr lang="fa-IR" sz="2400" dirty="0">
              <a:cs typeface="B Nazanin" pitchFamily="2" charset="-78"/>
            </a:endParaRPr>
          </a:p>
          <a:p>
            <a:pPr marL="0" indent="0">
              <a:buNone/>
            </a:pPr>
            <a:r>
              <a:rPr lang="fa-IR" sz="2400" dirty="0">
                <a:cs typeface="B Nazanin" pitchFamily="2" charset="-78"/>
              </a:rPr>
              <a:t> </a:t>
            </a:r>
            <a:r>
              <a:rPr lang="fa-IR" sz="2400" dirty="0" smtClean="0">
                <a:cs typeface="B Nazanin" pitchFamily="2" charset="-78"/>
              </a:rPr>
              <a:t>2- این </a:t>
            </a:r>
            <a:r>
              <a:rPr lang="fa-IR" sz="2400" dirty="0">
                <a:cs typeface="B Nazanin" pitchFamily="2" charset="-78"/>
              </a:rPr>
              <a:t>عقیده را که خودکشی تقصیر آنها نیست تقویت کنید.</a:t>
            </a:r>
          </a:p>
          <a:p>
            <a:pPr marL="0" indent="0">
              <a:buNone/>
            </a:pPr>
            <a:r>
              <a:rPr lang="fa-IR" sz="2400" dirty="0" smtClean="0">
                <a:cs typeface="B Nazanin" pitchFamily="2" charset="-78"/>
              </a:rPr>
              <a:t>3- به </a:t>
            </a:r>
            <a:r>
              <a:rPr lang="fa-IR" sz="2400" dirty="0">
                <a:cs typeface="B Nazanin" pitchFamily="2" charset="-78"/>
              </a:rPr>
              <a:t>آنها درباره فرایند سوگواری آموزش دهید</a:t>
            </a:r>
            <a:r>
              <a:rPr lang="fa-IR" sz="2400" dirty="0" smtClean="0">
                <a:cs typeface="B Nazanin" pitchFamily="2" charset="-78"/>
              </a:rPr>
              <a:t>.</a:t>
            </a:r>
          </a:p>
          <a:p>
            <a:pPr marL="0" indent="0">
              <a:buNone/>
            </a:pPr>
            <a:r>
              <a:rPr lang="fa-IR" sz="2400" dirty="0" smtClean="0">
                <a:cs typeface="B Nazanin" pitchFamily="2" charset="-78"/>
              </a:rPr>
              <a:t>4-</a:t>
            </a:r>
            <a:r>
              <a:rPr lang="fa-IR" sz="2400" dirty="0" smtClean="0"/>
              <a:t> </a:t>
            </a:r>
            <a:r>
              <a:rPr lang="fa-IR" sz="2400" dirty="0">
                <a:cs typeface="B Nazanin" pitchFamily="2" charset="-78"/>
              </a:rPr>
              <a:t>در حوزه مسایلی که فرد بازمانده با آنها د ست و پنجه نرم میکند با او همفکری کنید و مهارت حل مساله رابه او آموزش دهید. برای مثال از او بپر سید که نگرانیهای او الان درباره چی ست. آیا به تنها ماندن فکر میکندیا خود را مقصر میداند یا نگران است که در فقدان همسرش با مشکلات مالی روبرو شود. </a:t>
            </a:r>
          </a:p>
          <a:p>
            <a:pPr marL="0" indent="0">
              <a:buNone/>
            </a:pPr>
            <a:endParaRPr lang="fa-IR" sz="2400" dirty="0">
              <a:cs typeface="B Nazanin" pitchFamily="2" charset="-78"/>
            </a:endParaRPr>
          </a:p>
          <a:p>
            <a:pPr marL="0" indent="0">
              <a:buNone/>
            </a:pPr>
            <a:endParaRPr lang="fa-IR" sz="2400" dirty="0">
              <a:cs typeface="B Nazanin" pitchFamily="2" charset="-78"/>
            </a:endParaRPr>
          </a:p>
          <a:p>
            <a:pPr marL="0" indent="0">
              <a:buNone/>
            </a:pPr>
            <a:r>
              <a:rPr lang="fa-IR" sz="2400" dirty="0">
                <a:cs typeface="B Nazanin" pitchFamily="2" charset="-78"/>
              </a:rPr>
              <a:t> </a:t>
            </a:r>
          </a:p>
        </p:txBody>
      </p:sp>
    </p:spTree>
    <p:extLst>
      <p:ext uri="{BB962C8B-B14F-4D97-AF65-F5344CB8AC3E}">
        <p14:creationId xmlns:p14="http://schemas.microsoft.com/office/powerpoint/2010/main" val="4116164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مدیریت بازمانده خودکشی </a:t>
            </a:r>
            <a:endParaRPr lang="fa-IR" dirty="0">
              <a:cs typeface="B Titr" pitchFamily="2" charset="-78"/>
            </a:endParaRPr>
          </a:p>
        </p:txBody>
      </p:sp>
      <p:sp>
        <p:nvSpPr>
          <p:cNvPr id="3" name="Content Placeholder 2"/>
          <p:cNvSpPr>
            <a:spLocks noGrp="1"/>
          </p:cNvSpPr>
          <p:nvPr>
            <p:ph idx="1"/>
          </p:nvPr>
        </p:nvSpPr>
        <p:spPr>
          <a:xfrm>
            <a:off x="677333" y="1496911"/>
            <a:ext cx="9735027" cy="4195966"/>
          </a:xfrm>
        </p:spPr>
        <p:txBody>
          <a:bodyPr>
            <a:noAutofit/>
          </a:bodyPr>
          <a:lstStyle/>
          <a:p>
            <a:pPr marL="0" indent="0">
              <a:buNone/>
            </a:pPr>
            <a:r>
              <a:rPr lang="fa-IR" sz="2400" dirty="0" smtClean="0">
                <a:cs typeface="B Nazanin" pitchFamily="2" charset="-78"/>
              </a:rPr>
              <a:t>5- آنها </a:t>
            </a:r>
            <a:r>
              <a:rPr lang="fa-IR" sz="2400" dirty="0">
                <a:cs typeface="B Nazanin" pitchFamily="2" charset="-78"/>
              </a:rPr>
              <a:t>را تشویق کنید درباره احساساتشان صحبت کنند اما اگر برای اینکار آمادگی نداشتند، آنها را تحت </a:t>
            </a:r>
            <a:r>
              <a:rPr lang="fa-IR" sz="2400" dirty="0" smtClean="0">
                <a:cs typeface="B Nazanin" pitchFamily="2" charset="-78"/>
              </a:rPr>
              <a:t>فشارقرار </a:t>
            </a:r>
            <a:r>
              <a:rPr lang="fa-IR" sz="2400" dirty="0">
                <a:cs typeface="B Nazanin" pitchFamily="2" charset="-78"/>
              </a:rPr>
              <a:t>ندهید.</a:t>
            </a:r>
          </a:p>
          <a:p>
            <a:pPr marL="0" indent="0">
              <a:buNone/>
            </a:pPr>
            <a:r>
              <a:rPr lang="fa-IR" sz="2400" dirty="0">
                <a:cs typeface="B Nazanin" pitchFamily="2" charset="-78"/>
              </a:rPr>
              <a:t> </a:t>
            </a:r>
            <a:r>
              <a:rPr lang="fa-IR" sz="2400" dirty="0" smtClean="0">
                <a:cs typeface="B Nazanin" pitchFamily="2" charset="-78"/>
              </a:rPr>
              <a:t>6- آنها </a:t>
            </a:r>
            <a:r>
              <a:rPr lang="fa-IR" sz="2400" dirty="0">
                <a:cs typeface="B Nazanin" pitchFamily="2" charset="-78"/>
              </a:rPr>
              <a:t>را تشویق کنید تا تجارب مثبت را به یاد آورند.</a:t>
            </a:r>
          </a:p>
          <a:p>
            <a:pPr marL="0" indent="0">
              <a:buNone/>
            </a:pPr>
            <a:r>
              <a:rPr lang="fa-IR" sz="2400" dirty="0" smtClean="0">
                <a:cs typeface="B Nazanin" pitchFamily="2" charset="-78"/>
              </a:rPr>
              <a:t>7- آنها </a:t>
            </a:r>
            <a:r>
              <a:rPr lang="fa-IR" sz="2400" dirty="0">
                <a:cs typeface="B Nazanin" pitchFamily="2" charset="-78"/>
              </a:rPr>
              <a:t>را تشویق کنید تا با شبکه حمایتی و دوستانشان ارتباط برقرار کنند.</a:t>
            </a:r>
          </a:p>
          <a:p>
            <a:pPr marL="0" indent="0">
              <a:buNone/>
            </a:pPr>
            <a:r>
              <a:rPr lang="fa-IR" sz="2400" dirty="0">
                <a:cs typeface="B Nazanin" pitchFamily="2" charset="-78"/>
              </a:rPr>
              <a:t> </a:t>
            </a:r>
            <a:r>
              <a:rPr lang="fa-IR" sz="2400" dirty="0" smtClean="0">
                <a:cs typeface="B Nazanin" pitchFamily="2" charset="-78"/>
              </a:rPr>
              <a:t>8- آنها </a:t>
            </a:r>
            <a:r>
              <a:rPr lang="fa-IR" sz="2400" dirty="0">
                <a:cs typeface="B Nazanin" pitchFamily="2" charset="-78"/>
              </a:rPr>
              <a:t>را تشویق به از سرگیری فعالیتهای روزمره کنید.</a:t>
            </a:r>
          </a:p>
          <a:p>
            <a:pPr marL="0" indent="0" algn="just">
              <a:buNone/>
            </a:pPr>
            <a:r>
              <a:rPr lang="fa-IR" sz="2400" dirty="0">
                <a:cs typeface="B Nazanin" pitchFamily="2" charset="-78"/>
              </a:rPr>
              <a:t> </a:t>
            </a:r>
            <a:r>
              <a:rPr lang="fa-IR" sz="2400" dirty="0" smtClean="0">
                <a:cs typeface="B Nazanin" pitchFamily="2" charset="-78"/>
              </a:rPr>
              <a:t>9- خودمراقبتی </a:t>
            </a:r>
            <a:r>
              <a:rPr lang="fa-IR" sz="2400" dirty="0">
                <a:cs typeface="B Nazanin" pitchFamily="2" charset="-78"/>
              </a:rPr>
              <a:t>را در آنها تقویت کنید. به این ترتیب که درباره </a:t>
            </a:r>
            <a:r>
              <a:rPr lang="fa-IR" sz="2400" dirty="0" smtClean="0">
                <a:cs typeface="B Nazanin" pitchFamily="2" charset="-78"/>
              </a:rPr>
              <a:t>نشانه ها </a:t>
            </a:r>
            <a:r>
              <a:rPr lang="fa-IR" sz="2400" dirty="0">
                <a:cs typeface="B Nazanin" pitchFamily="2" charset="-78"/>
              </a:rPr>
              <a:t>و علائم م شکلات روانی شایع </a:t>
            </a:r>
            <a:r>
              <a:rPr lang="fa-IR" sz="2400" dirty="0" smtClean="0">
                <a:cs typeface="B Nazanin" pitchFamily="2" charset="-78"/>
              </a:rPr>
              <a:t>صحبت کنید </a:t>
            </a:r>
            <a:r>
              <a:rPr lang="fa-IR" sz="2400" dirty="0">
                <a:cs typeface="B Nazanin" pitchFamily="2" charset="-78"/>
              </a:rPr>
              <a:t>و </a:t>
            </a:r>
            <a:r>
              <a:rPr lang="fa-IR" sz="2400" dirty="0" smtClean="0">
                <a:cs typeface="B Nazanin" pitchFamily="2" charset="-78"/>
              </a:rPr>
              <a:t>مسیری </a:t>
            </a:r>
            <a:r>
              <a:rPr lang="fa-IR" sz="2400" dirty="0">
                <a:cs typeface="B Nazanin" pitchFamily="2" charset="-78"/>
              </a:rPr>
              <a:t>را که قرار </a:t>
            </a:r>
            <a:r>
              <a:rPr lang="fa-IR" sz="2400" dirty="0" smtClean="0">
                <a:cs typeface="B Nazanin" pitchFamily="2" charset="-78"/>
              </a:rPr>
              <a:t>است در </a:t>
            </a:r>
            <a:r>
              <a:rPr lang="fa-IR" sz="2400" dirty="0">
                <a:cs typeface="B Nazanin" pitchFamily="2" charset="-78"/>
              </a:rPr>
              <a:t>این دوره سیوگواری طی کند برایش ترسییم کنید. تأکید کنید که توجه </a:t>
            </a:r>
            <a:r>
              <a:rPr lang="fa-IR" sz="2400" dirty="0" smtClean="0">
                <a:cs typeface="B Nazanin" pitchFamily="2" charset="-78"/>
              </a:rPr>
              <a:t>به سلامت </a:t>
            </a:r>
            <a:r>
              <a:rPr lang="fa-IR" sz="2400" dirty="0">
                <a:cs typeface="B Nazanin" pitchFamily="2" charset="-78"/>
              </a:rPr>
              <a:t>روان و سلامت جسمی در این دوران بسیار کم میشود و ممکن است او را با مشکلات جدیدی </a:t>
            </a:r>
            <a:r>
              <a:rPr lang="fa-IR" sz="2400" dirty="0" smtClean="0">
                <a:cs typeface="B Nazanin" pitchFamily="2" charset="-78"/>
              </a:rPr>
              <a:t>روبروکند</a:t>
            </a:r>
            <a:r>
              <a:rPr lang="fa-IR" sz="2400" dirty="0">
                <a:cs typeface="B Nazanin" pitchFamily="2" charset="-78"/>
              </a:rPr>
              <a:t>. درباره سوگ بیمارگون و </a:t>
            </a:r>
            <a:r>
              <a:rPr lang="fa-IR" sz="2400" dirty="0" smtClean="0">
                <a:cs typeface="B Nazanin" pitchFamily="2" charset="-78"/>
              </a:rPr>
              <a:t>نشانه های </a:t>
            </a:r>
            <a:r>
              <a:rPr lang="fa-IR" sz="2400" dirty="0">
                <a:cs typeface="B Nazanin" pitchFamily="2" charset="-78"/>
              </a:rPr>
              <a:t>آن توضیح دهید و بگویید چگونه باید با آن مواجه </a:t>
            </a:r>
            <a:r>
              <a:rPr lang="fa-IR" sz="2400" dirty="0" smtClean="0">
                <a:cs typeface="B Nazanin" pitchFamily="2" charset="-78"/>
              </a:rPr>
              <a:t>شود.</a:t>
            </a:r>
            <a:endParaRPr lang="fa-IR" sz="2400" dirty="0">
              <a:cs typeface="B Nazanin" pitchFamily="2" charset="-78"/>
            </a:endParaRPr>
          </a:p>
          <a:p>
            <a:pPr marL="0" indent="0" algn="just">
              <a:buNone/>
            </a:pPr>
            <a:r>
              <a:rPr lang="fa-IR" sz="2400" dirty="0">
                <a:cs typeface="B Nazanin" pitchFamily="2" charset="-78"/>
              </a:rPr>
              <a:t> </a:t>
            </a:r>
          </a:p>
        </p:txBody>
      </p:sp>
    </p:spTree>
    <p:extLst>
      <p:ext uri="{BB962C8B-B14F-4D97-AF65-F5344CB8AC3E}">
        <p14:creationId xmlns:p14="http://schemas.microsoft.com/office/powerpoint/2010/main" val="38160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8258"/>
          </a:xfrm>
        </p:spPr>
        <p:txBody>
          <a:bodyPr/>
          <a:lstStyle/>
          <a:p>
            <a:pPr algn="ctr"/>
            <a:r>
              <a:rPr lang="fa-IR" dirty="0" smtClean="0"/>
              <a:t> </a:t>
            </a:r>
            <a:r>
              <a:rPr lang="fa-IR" dirty="0" smtClean="0">
                <a:cs typeface="B Titr" pitchFamily="2" charset="-78"/>
              </a:rPr>
              <a:t>فر آیند سوگ</a:t>
            </a:r>
            <a:endParaRPr lang="en-US" dirty="0">
              <a:cs typeface="B Titr" pitchFamily="2" charset="-78"/>
            </a:endParaRPr>
          </a:p>
        </p:txBody>
      </p:sp>
      <p:sp>
        <p:nvSpPr>
          <p:cNvPr id="3" name="Content Placeholder 2"/>
          <p:cNvSpPr>
            <a:spLocks noGrp="1"/>
          </p:cNvSpPr>
          <p:nvPr>
            <p:ph idx="1"/>
          </p:nvPr>
        </p:nvSpPr>
        <p:spPr>
          <a:xfrm>
            <a:off x="529850" y="1467415"/>
            <a:ext cx="8596668" cy="3880773"/>
          </a:xfrm>
        </p:spPr>
        <p:txBody>
          <a:bodyPr>
            <a:normAutofit/>
          </a:bodyPr>
          <a:lstStyle/>
          <a:p>
            <a:pPr marL="0" indent="0" algn="just">
              <a:buNone/>
            </a:pPr>
            <a:r>
              <a:rPr lang="fa-IR" sz="2400" dirty="0">
                <a:cs typeface="B Nazanin" pitchFamily="2" charset="-78"/>
              </a:rPr>
              <a:t>لیندمان واکنش سوگ حاد </a:t>
            </a:r>
            <a:r>
              <a:rPr lang="fa-IR" sz="2400" dirty="0" smtClean="0">
                <a:cs typeface="B Nazanin" pitchFamily="2" charset="-78"/>
              </a:rPr>
              <a:t>را </a:t>
            </a:r>
            <a:r>
              <a:rPr lang="fa-IR" sz="2400" dirty="0">
                <a:cs typeface="B Nazanin" pitchFamily="2" charset="-78"/>
              </a:rPr>
              <a:t>به صورت نشانگانی (سندرم) متمایز و دارای </a:t>
            </a:r>
            <a:r>
              <a:rPr lang="fa-IR" sz="2400" dirty="0" smtClean="0">
                <a:cs typeface="B Nazanin" pitchFamily="2" charset="-78"/>
              </a:rPr>
              <a:t>نشانه های </a:t>
            </a:r>
            <a:r>
              <a:rPr lang="fa-IR" sz="2400" dirty="0">
                <a:cs typeface="B Nazanin" pitchFamily="2" charset="-78"/>
              </a:rPr>
              <a:t>روانشناختی و جسمی </a:t>
            </a:r>
            <a:r>
              <a:rPr lang="fa-IR" sz="2400" dirty="0" smtClean="0">
                <a:cs typeface="B Nazanin" pitchFamily="2" charset="-78"/>
              </a:rPr>
              <a:t>توصیف میکند </a:t>
            </a:r>
            <a:r>
              <a:rPr lang="fa-IR" sz="2400" dirty="0">
                <a:cs typeface="B Nazanin" pitchFamily="2" charset="-78"/>
              </a:rPr>
              <a:t>و </a:t>
            </a:r>
            <a:r>
              <a:rPr lang="fa-IR" sz="2400" dirty="0" smtClean="0">
                <a:cs typeface="B Nazanin" pitchFamily="2" charset="-78"/>
              </a:rPr>
              <a:t>خاطرنشان </a:t>
            </a:r>
            <a:r>
              <a:rPr lang="fa-IR" sz="2400" dirty="0">
                <a:cs typeface="B Nazanin" pitchFamily="2" charset="-78"/>
              </a:rPr>
              <a:t>می سازد که این </a:t>
            </a:r>
            <a:r>
              <a:rPr lang="fa-IR" sz="2400" dirty="0" smtClean="0">
                <a:cs typeface="B Nazanin" pitchFamily="2" charset="-78"/>
              </a:rPr>
              <a:t>نشانگان </a:t>
            </a:r>
            <a:r>
              <a:rPr lang="fa-IR" sz="2400" dirty="0">
                <a:cs typeface="B Nazanin" pitchFamily="2" charset="-78"/>
              </a:rPr>
              <a:t>بلافا صله پس از بحران اتفاق </a:t>
            </a:r>
            <a:r>
              <a:rPr lang="fa-IR" sz="2400" dirty="0" smtClean="0">
                <a:cs typeface="B Nazanin" pitchFamily="2" charset="-78"/>
              </a:rPr>
              <a:t>می  افتد</a:t>
            </a:r>
            <a:r>
              <a:rPr lang="fa-IR" sz="2400" dirty="0">
                <a:cs typeface="B Nazanin" pitchFamily="2" charset="-78"/>
              </a:rPr>
              <a:t>. او در عین حال اذعان دارد که </a:t>
            </a:r>
            <a:r>
              <a:rPr lang="fa-IR" sz="2400" dirty="0" smtClean="0">
                <a:cs typeface="B Nazanin" pitchFamily="2" charset="-78"/>
              </a:rPr>
              <a:t>این نشانگان </a:t>
            </a:r>
            <a:r>
              <a:rPr lang="fa-IR" sz="2400" dirty="0">
                <a:cs typeface="B Nazanin" pitchFamily="2" charset="-78"/>
              </a:rPr>
              <a:t>ممکن است طبیعی یا غیر طبیعی باشند. در بعضی افراد ممکن است تشدید شده باشد و در سایرین ممکن </a:t>
            </a:r>
            <a:r>
              <a:rPr lang="fa-IR" sz="2400" dirty="0" smtClean="0">
                <a:cs typeface="B Nazanin" pitchFamily="2" charset="-78"/>
              </a:rPr>
              <a:t>است به </a:t>
            </a:r>
            <a:r>
              <a:rPr lang="fa-IR" sz="2400" dirty="0">
                <a:cs typeface="B Nazanin" pitchFamily="2" charset="-78"/>
              </a:rPr>
              <a:t>تاخیر بیفتد یا ظاهراً غایب باشد. او </a:t>
            </a:r>
            <a:r>
              <a:rPr lang="fa-IR" sz="2400" dirty="0">
                <a:solidFill>
                  <a:srgbClr val="FF0000"/>
                </a:solidFill>
                <a:cs typeface="B Nazanin" pitchFamily="2" charset="-78"/>
              </a:rPr>
              <a:t>شکل غیر طبیعی سوگ </a:t>
            </a:r>
            <a:r>
              <a:rPr lang="fa-IR" sz="2400" dirty="0">
                <a:cs typeface="B Nazanin" pitchFamily="2" charset="-78"/>
              </a:rPr>
              <a:t>را شکلی تحریف شده قلمداد کرد و نشان داد که با </a:t>
            </a:r>
            <a:r>
              <a:rPr lang="fa-IR" sz="2400" dirty="0" smtClean="0">
                <a:cs typeface="B Nazanin" pitchFamily="2" charset="-78"/>
              </a:rPr>
              <a:t>اقدامات روان </a:t>
            </a:r>
            <a:r>
              <a:rPr lang="fa-IR" sz="2400" dirty="0">
                <a:cs typeface="B Nazanin" pitchFamily="2" charset="-78"/>
              </a:rPr>
              <a:t>شناختی منا سب </a:t>
            </a:r>
            <a:r>
              <a:rPr lang="fa-IR" sz="2400" dirty="0" smtClean="0">
                <a:cs typeface="B Nazanin" pitchFamily="2" charset="-78"/>
              </a:rPr>
              <a:t>می توان </a:t>
            </a:r>
            <a:r>
              <a:rPr lang="fa-IR" sz="2400" dirty="0">
                <a:cs typeface="B Nazanin" pitchFamily="2" charset="-78"/>
              </a:rPr>
              <a:t>شکل </a:t>
            </a:r>
            <a:r>
              <a:rPr lang="fa-IR" sz="2400" dirty="0">
                <a:solidFill>
                  <a:srgbClr val="FF0000"/>
                </a:solidFill>
                <a:cs typeface="B Nazanin" pitchFamily="2" charset="-78"/>
              </a:rPr>
              <a:t>تحریف شده را به سوگ هنجار</a:t>
            </a:r>
            <a:r>
              <a:rPr lang="fa-IR" sz="2400" dirty="0">
                <a:cs typeface="B Nazanin" pitchFamily="2" charset="-78"/>
              </a:rPr>
              <a:t> تبدیل و آن را حل </a:t>
            </a:r>
            <a:r>
              <a:rPr lang="fa-IR" sz="2400" dirty="0" smtClean="0">
                <a:cs typeface="B Nazanin" pitchFamily="2" charset="-78"/>
              </a:rPr>
              <a:t>کرد .</a:t>
            </a:r>
            <a:endParaRPr lang="en-US" sz="2400" dirty="0">
              <a:cs typeface="B Nazanin" pitchFamily="2" charset="-78"/>
            </a:endParaRPr>
          </a:p>
        </p:txBody>
      </p:sp>
    </p:spTree>
    <p:extLst>
      <p:ext uri="{BB962C8B-B14F-4D97-AF65-F5344CB8AC3E}">
        <p14:creationId xmlns:p14="http://schemas.microsoft.com/office/powerpoint/2010/main" val="24190487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308" y="1069208"/>
            <a:ext cx="9587543" cy="3880773"/>
          </a:xfrm>
        </p:spPr>
        <p:txBody>
          <a:bodyPr>
            <a:noAutofit/>
          </a:bodyPr>
          <a:lstStyle/>
          <a:p>
            <a:pPr marL="0" indent="0">
              <a:buNone/>
            </a:pPr>
            <a:r>
              <a:rPr lang="fa-IR" sz="2000" b="1" dirty="0" smtClean="0"/>
              <a:t>10- </a:t>
            </a:r>
            <a:r>
              <a:rPr lang="fa-IR" sz="2000" b="1" dirty="0" smtClean="0">
                <a:cs typeface="B Nazanin" pitchFamily="2" charset="-78"/>
              </a:rPr>
              <a:t>آنها </a:t>
            </a:r>
            <a:r>
              <a:rPr lang="fa-IR" sz="2000" b="1" dirty="0">
                <a:cs typeface="B Nazanin" pitchFamily="2" charset="-78"/>
              </a:rPr>
              <a:t>را به تعیین اهداف واقع بینانه در زندگی رهنمون کنید. در طی </a:t>
            </a:r>
            <a:r>
              <a:rPr lang="fa-IR" sz="2000" b="1" dirty="0" smtClean="0">
                <a:cs typeface="B Nazanin" pitchFamily="2" charset="-78"/>
              </a:rPr>
              <a:t>جلسات </a:t>
            </a:r>
            <a:r>
              <a:rPr lang="fa-IR" sz="2000" b="1" dirty="0">
                <a:cs typeface="B Nazanin" pitchFamily="2" charset="-78"/>
              </a:rPr>
              <a:t>درمان یکی از مهمترین </a:t>
            </a:r>
            <a:r>
              <a:rPr lang="fa-IR" sz="2000" b="1" dirty="0" smtClean="0">
                <a:cs typeface="B Nazanin" pitchFamily="2" charset="-78"/>
              </a:rPr>
              <a:t>اقدامات تعیین </a:t>
            </a:r>
            <a:r>
              <a:rPr lang="fa-IR" sz="2000" b="1" dirty="0">
                <a:cs typeface="B Nazanin" pitchFamily="2" charset="-78"/>
              </a:rPr>
              <a:t>اهداف جدید در غیاب فرد متوفی و حرکت به </a:t>
            </a:r>
            <a:r>
              <a:rPr lang="fa-IR" sz="2000" b="1" dirty="0" smtClean="0">
                <a:cs typeface="B Nazanin" pitchFamily="2" charset="-78"/>
              </a:rPr>
              <a:t>سمت آنهاست.</a:t>
            </a:r>
            <a:endParaRPr lang="fa-IR" sz="2000" b="1" dirty="0">
              <a:cs typeface="B Nazanin" pitchFamily="2" charset="-78"/>
            </a:endParaRPr>
          </a:p>
          <a:p>
            <a:pPr marL="0" indent="0" algn="just">
              <a:buNone/>
            </a:pPr>
            <a:r>
              <a:rPr lang="fa-IR" sz="2000" b="1" dirty="0" smtClean="0">
                <a:cs typeface="B Nazanin" pitchFamily="2" charset="-78"/>
              </a:rPr>
              <a:t>11- اگر </a:t>
            </a:r>
            <a:r>
              <a:rPr lang="fa-IR" sz="2000" b="1" dirty="0">
                <a:cs typeface="B Nazanin" pitchFamily="2" charset="-78"/>
              </a:rPr>
              <a:t>ا ضطراب و بیقراری آنها زیاد و در خوابیدن دچار </a:t>
            </a:r>
            <a:r>
              <a:rPr lang="fa-IR" sz="2000" b="1" dirty="0" smtClean="0">
                <a:cs typeface="B Nazanin" pitchFamily="2" charset="-78"/>
              </a:rPr>
              <a:t>مشکل شده اند</a:t>
            </a:r>
            <a:r>
              <a:rPr lang="fa-IR" sz="2000" b="1" dirty="0">
                <a:cs typeface="B Nazanin" pitchFamily="2" charset="-78"/>
              </a:rPr>
              <a:t>، از آنها بخواهید برای کاهش ا ضطراب </a:t>
            </a:r>
            <a:r>
              <a:rPr lang="fa-IR" sz="2000" b="1" dirty="0" smtClean="0">
                <a:cs typeface="B Nazanin" pitchFamily="2" charset="-78"/>
              </a:rPr>
              <a:t>به روانپزشیک </a:t>
            </a:r>
            <a:r>
              <a:rPr lang="fa-IR" sz="2000" b="1" dirty="0">
                <a:cs typeface="B Nazanin" pitchFamily="2" charset="-78"/>
              </a:rPr>
              <a:t>مراجعه کنند. اما مراقب </a:t>
            </a:r>
            <a:r>
              <a:rPr lang="fa-IR" sz="2000" b="1" dirty="0" smtClean="0">
                <a:cs typeface="B Nazanin" pitchFamily="2" charset="-78"/>
              </a:rPr>
              <a:t>باشید </a:t>
            </a:r>
            <a:r>
              <a:rPr lang="fa-IR" sz="2000" b="1" dirty="0">
                <a:cs typeface="B Nazanin" pitchFamily="2" charset="-78"/>
              </a:rPr>
              <a:t>که دارو را جایگزین فرایند </a:t>
            </a:r>
            <a:r>
              <a:rPr lang="fa-IR" sz="2000" b="1" dirty="0" smtClean="0">
                <a:cs typeface="B Nazanin" pitchFamily="2" charset="-78"/>
              </a:rPr>
              <a:t>مشیا وره </a:t>
            </a:r>
            <a:r>
              <a:rPr lang="fa-IR" sz="2000" b="1" dirty="0">
                <a:cs typeface="B Nazanin" pitchFamily="2" charset="-78"/>
              </a:rPr>
              <a:t>و رواندرمانی و کلامی </a:t>
            </a:r>
            <a:r>
              <a:rPr lang="fa-IR" sz="2000" b="1" dirty="0" smtClean="0">
                <a:cs typeface="B Nazanin" pitchFamily="2" charset="-78"/>
              </a:rPr>
              <a:t>سازیتجارب </a:t>
            </a:r>
            <a:r>
              <a:rPr lang="fa-IR" sz="2000" b="1" dirty="0">
                <a:cs typeface="B Nazanin" pitchFamily="2" charset="-78"/>
              </a:rPr>
              <a:t>مراجعین نکنید (به معنای بیان کلامی و صحبت کردن درباره اتفاق و احساسات مرتبط با آن</a:t>
            </a:r>
            <a:r>
              <a:rPr lang="fa-IR" sz="2000" b="1" dirty="0" smtClean="0">
                <a:cs typeface="B Nazanin" pitchFamily="2" charset="-78"/>
              </a:rPr>
              <a:t>).</a:t>
            </a:r>
          </a:p>
          <a:p>
            <a:pPr marL="0" indent="0" algn="just">
              <a:buNone/>
            </a:pPr>
            <a:r>
              <a:rPr lang="fa-IR" sz="2000" b="1" dirty="0" smtClean="0">
                <a:cs typeface="B Nazanin" pitchFamily="2" charset="-78"/>
              </a:rPr>
              <a:t>12- مطمئن شوید فرد باز مانده احساس راحتی می کند ودر امنیت است . </a:t>
            </a:r>
          </a:p>
          <a:p>
            <a:pPr marL="0" indent="0">
              <a:buNone/>
            </a:pPr>
            <a:r>
              <a:rPr lang="fa-IR" sz="2000" b="1" dirty="0">
                <a:cs typeface="B Nazanin" pitchFamily="2" charset="-78"/>
              </a:rPr>
              <a:t>13- به احساسات آنها اهمیت دهید و آنها را به رسمیت بشناسید.</a:t>
            </a:r>
          </a:p>
          <a:p>
            <a:pPr marL="0" indent="0">
              <a:buNone/>
            </a:pPr>
            <a:r>
              <a:rPr lang="fa-IR" sz="2000" b="1" dirty="0">
                <a:cs typeface="B Nazanin" pitchFamily="2" charset="-78"/>
              </a:rPr>
              <a:t>14- به آنها نگوییم که عصبانی نباشند یا گریه نکنند.</a:t>
            </a:r>
          </a:p>
          <a:p>
            <a:pPr marL="0" indent="0">
              <a:buNone/>
            </a:pPr>
            <a:r>
              <a:rPr lang="fa-IR" sz="2000" b="1" dirty="0">
                <a:cs typeface="B Nazanin" pitchFamily="2" charset="-78"/>
              </a:rPr>
              <a:t>15  -به آنها نگوییم که باید چه احساسی داشته باشند.</a:t>
            </a:r>
          </a:p>
          <a:p>
            <a:pPr marL="0" indent="0">
              <a:buNone/>
            </a:pPr>
            <a:r>
              <a:rPr lang="fa-IR" sz="2000" b="1" dirty="0">
                <a:cs typeface="B Nazanin" pitchFamily="2" charset="-78"/>
              </a:rPr>
              <a:t>16- به آنها فرصت و فضای کافی بدهیم تا درباره تجربه فقدانشان صحبت کنند و تجربهشان را درک کنید.</a:t>
            </a:r>
          </a:p>
          <a:p>
            <a:pPr marL="0" indent="0">
              <a:buNone/>
            </a:pPr>
            <a:r>
              <a:rPr lang="fa-IR" sz="2000" b="1" dirty="0">
                <a:cs typeface="B Nazanin" pitchFamily="2" charset="-78"/>
              </a:rPr>
              <a:t> 17- درباره فرهنگ، مذهب، خانواده و انتظار آنها از فرایند سوگواری اطلاعات به دست آورید.</a:t>
            </a:r>
          </a:p>
          <a:p>
            <a:pPr marL="0" indent="0">
              <a:buNone/>
            </a:pPr>
            <a:r>
              <a:rPr lang="fa-IR" sz="2000" b="1" dirty="0">
                <a:cs typeface="B Nazanin" pitchFamily="2" charset="-78"/>
              </a:rPr>
              <a:t> 18- درباره محیط زندگی آنها در زمان سوگواری اطلاعات کسب کنید.</a:t>
            </a:r>
          </a:p>
          <a:p>
            <a:pPr marL="0" indent="0">
              <a:buNone/>
            </a:pPr>
            <a:r>
              <a:rPr lang="fa-IR" sz="2000" b="1" dirty="0">
                <a:cs typeface="B Nazanin" pitchFamily="2" charset="-78"/>
              </a:rPr>
              <a:t>19- درباره معنای فقدان در دنیای مراجع اطلاعات کسب کنید</a:t>
            </a:r>
          </a:p>
          <a:p>
            <a:pPr marL="0" indent="0" algn="just">
              <a:buNone/>
            </a:pPr>
            <a:endParaRPr lang="fa-IR" sz="2000" b="1" dirty="0">
              <a:cs typeface="B Nazanin" pitchFamily="2" charset="-78"/>
            </a:endParaRPr>
          </a:p>
          <a:p>
            <a:pPr marL="0" indent="0" algn="just">
              <a:buNone/>
            </a:pPr>
            <a:r>
              <a:rPr lang="fa-IR" sz="2000" b="1" dirty="0"/>
              <a:t> </a:t>
            </a:r>
          </a:p>
        </p:txBody>
      </p:sp>
    </p:spTree>
    <p:extLst>
      <p:ext uri="{BB962C8B-B14F-4D97-AF65-F5344CB8AC3E}">
        <p14:creationId xmlns:p14="http://schemas.microsoft.com/office/powerpoint/2010/main" val="3663455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مدیریت بازمانده خودکشی</a:t>
            </a:r>
            <a:endParaRPr lang="fa-IR" dirty="0">
              <a:cs typeface="B Titr" pitchFamily="2" charset="-78"/>
            </a:endParaRPr>
          </a:p>
        </p:txBody>
      </p:sp>
      <p:sp>
        <p:nvSpPr>
          <p:cNvPr id="3" name="Content Placeholder 2"/>
          <p:cNvSpPr>
            <a:spLocks noGrp="1"/>
          </p:cNvSpPr>
          <p:nvPr>
            <p:ph idx="1"/>
          </p:nvPr>
        </p:nvSpPr>
        <p:spPr>
          <a:xfrm>
            <a:off x="677333" y="1467415"/>
            <a:ext cx="10088989" cy="3880773"/>
          </a:xfrm>
        </p:spPr>
        <p:txBody>
          <a:bodyPr>
            <a:noAutofit/>
          </a:bodyPr>
          <a:lstStyle/>
          <a:p>
            <a:pPr marL="0" indent="0">
              <a:buNone/>
            </a:pPr>
            <a:r>
              <a:rPr lang="fa-IR" sz="2400" dirty="0" smtClean="0">
                <a:cs typeface="B Nazanin" pitchFamily="2" charset="-78"/>
              </a:rPr>
              <a:t>20-  درباره شبکه های </a:t>
            </a:r>
            <a:r>
              <a:rPr lang="fa-IR" sz="2400" dirty="0">
                <a:cs typeface="B Nazanin" pitchFamily="2" charset="-78"/>
              </a:rPr>
              <a:t>اجتماعی در دسترس بازماندگان اطلاعات کسب کنید.</a:t>
            </a:r>
          </a:p>
          <a:p>
            <a:pPr marL="0" indent="0">
              <a:buNone/>
            </a:pPr>
            <a:r>
              <a:rPr lang="fa-IR" sz="2400" dirty="0" smtClean="0">
                <a:cs typeface="B Nazanin" pitchFamily="2" charset="-78"/>
              </a:rPr>
              <a:t>21 -  مراقب نشانه هایی </a:t>
            </a:r>
            <a:r>
              <a:rPr lang="fa-IR" sz="2400" dirty="0">
                <a:cs typeface="B Nazanin" pitchFamily="2" charset="-78"/>
              </a:rPr>
              <a:t>که بخشی از یک سوگ نرمال به حساب نمیآیند، باشید .</a:t>
            </a:r>
          </a:p>
          <a:p>
            <a:pPr marL="0" indent="0">
              <a:buNone/>
            </a:pPr>
            <a:r>
              <a:rPr lang="fa-IR" sz="2400" dirty="0">
                <a:cs typeface="B Nazanin" pitchFamily="2" charset="-78"/>
              </a:rPr>
              <a:t> </a:t>
            </a:r>
            <a:r>
              <a:rPr lang="fa-IR" sz="2400" dirty="0" smtClean="0">
                <a:cs typeface="B Nazanin" pitchFamily="2" charset="-78"/>
              </a:rPr>
              <a:t>22- احتمال خودکشی </a:t>
            </a:r>
            <a:r>
              <a:rPr lang="fa-IR" sz="2400" dirty="0">
                <a:cs typeface="B Nazanin" pitchFamily="2" charset="-78"/>
              </a:rPr>
              <a:t>را ارزیابی کنید. در صورت وجود افکار خودکشی به پزشک مرکز ارجاع دهید.</a:t>
            </a:r>
          </a:p>
          <a:p>
            <a:pPr marL="0" indent="0" algn="just">
              <a:buNone/>
            </a:pPr>
            <a:r>
              <a:rPr lang="fa-IR" sz="2400" dirty="0" smtClean="0">
                <a:cs typeface="B Nazanin" pitchFamily="2" charset="-78"/>
              </a:rPr>
              <a:t>23- به </a:t>
            </a:r>
            <a:r>
              <a:rPr lang="fa-IR" sz="2400" dirty="0">
                <a:cs typeface="B Nazanin" pitchFamily="2" charset="-78"/>
              </a:rPr>
              <a:t>دنبال </a:t>
            </a:r>
            <a:r>
              <a:rPr lang="fa-IR" sz="2400" dirty="0" smtClean="0">
                <a:cs typeface="B Nazanin" pitchFamily="2" charset="-78"/>
              </a:rPr>
              <a:t>نشانه های </a:t>
            </a:r>
            <a:r>
              <a:rPr lang="fa-IR" sz="2400" dirty="0">
                <a:cs typeface="B Nazanin" pitchFamily="2" charset="-78"/>
              </a:rPr>
              <a:t>بالینی </a:t>
            </a:r>
            <a:r>
              <a:rPr lang="fa-IR" sz="2400" dirty="0" smtClean="0">
                <a:cs typeface="B Nazanin" pitchFamily="2" charset="-78"/>
              </a:rPr>
              <a:t>افسردگی </a:t>
            </a:r>
            <a:r>
              <a:rPr lang="fa-IR" sz="2400" dirty="0">
                <a:cs typeface="B Nazanin" pitchFamily="2" charset="-78"/>
              </a:rPr>
              <a:t>و ا ضطراب با شید . در صورت شنا سایی این </a:t>
            </a:r>
            <a:r>
              <a:rPr lang="fa-IR" sz="2400" dirty="0" smtClean="0">
                <a:cs typeface="B Nazanin" pitchFamily="2" charset="-78"/>
              </a:rPr>
              <a:t>نشانه ها </a:t>
            </a:r>
            <a:r>
              <a:rPr lang="fa-IR" sz="2400" dirty="0">
                <a:cs typeface="B Nazanin" pitchFamily="2" charset="-78"/>
              </a:rPr>
              <a:t>ضمن </a:t>
            </a:r>
            <a:r>
              <a:rPr lang="fa-IR" sz="2400" dirty="0" smtClean="0">
                <a:cs typeface="B Nazanin" pitchFamily="2" charset="-78"/>
              </a:rPr>
              <a:t>انجام مداخلات روانشناختی </a:t>
            </a:r>
            <a:r>
              <a:rPr lang="fa-IR" sz="2400" dirty="0">
                <a:cs typeface="B Nazanin" pitchFamily="2" charset="-78"/>
              </a:rPr>
              <a:t>به </a:t>
            </a:r>
            <a:r>
              <a:rPr lang="fa-IR" sz="2400" dirty="0" smtClean="0">
                <a:cs typeface="B Nazanin" pitchFamily="2" charset="-78"/>
              </a:rPr>
              <a:t>پزش کارجاع </a:t>
            </a:r>
            <a:r>
              <a:rPr lang="fa-IR" sz="2400" dirty="0">
                <a:cs typeface="B Nazanin" pitchFamily="2" charset="-78"/>
              </a:rPr>
              <a:t>دهید.به دنبال </a:t>
            </a:r>
            <a:r>
              <a:rPr lang="fa-IR" sz="2400" dirty="0" smtClean="0">
                <a:cs typeface="B Nazanin" pitchFamily="2" charset="-78"/>
              </a:rPr>
              <a:t>نشیانه های مصی رف </a:t>
            </a:r>
            <a:r>
              <a:rPr lang="fa-IR" sz="2400" dirty="0">
                <a:cs typeface="B Nazanin" pitchFamily="2" charset="-78"/>
              </a:rPr>
              <a:t>مواد و </a:t>
            </a:r>
            <a:r>
              <a:rPr lang="fa-IR" sz="2400" dirty="0" smtClean="0">
                <a:cs typeface="B Nazanin" pitchFamily="2" charset="-78"/>
              </a:rPr>
              <a:t>مشروبات </a:t>
            </a:r>
            <a:r>
              <a:rPr lang="fa-IR" sz="2400" dirty="0">
                <a:cs typeface="B Nazanin" pitchFamily="2" charset="-78"/>
              </a:rPr>
              <a:t>الکلی </a:t>
            </a:r>
            <a:r>
              <a:rPr lang="fa-IR" sz="2400" dirty="0" smtClean="0">
                <a:cs typeface="B Nazanin" pitchFamily="2" charset="-78"/>
              </a:rPr>
              <a:t>باشید</a:t>
            </a:r>
            <a:r>
              <a:rPr lang="fa-IR" sz="2400" dirty="0">
                <a:cs typeface="B Nazanin" pitchFamily="2" charset="-78"/>
              </a:rPr>
              <a:t>. </a:t>
            </a:r>
            <a:r>
              <a:rPr lang="fa-IR" sz="2400" dirty="0" smtClean="0">
                <a:cs typeface="B Nazanin" pitchFamily="2" charset="-78"/>
              </a:rPr>
              <a:t>درصورت </a:t>
            </a:r>
            <a:r>
              <a:rPr lang="fa-IR" sz="2400" dirty="0">
                <a:cs typeface="B Nazanin" pitchFamily="2" charset="-78"/>
              </a:rPr>
              <a:t>شناسایی این </a:t>
            </a:r>
            <a:r>
              <a:rPr lang="fa-IR" sz="2400" dirty="0" smtClean="0">
                <a:cs typeface="B Nazanin" pitchFamily="2" charset="-78"/>
              </a:rPr>
              <a:t>نشانه ها </a:t>
            </a:r>
            <a:r>
              <a:rPr lang="fa-IR" sz="2400" dirty="0">
                <a:cs typeface="B Nazanin" pitchFamily="2" charset="-78"/>
              </a:rPr>
              <a:t>غربالگری تکمیلی را انجام </a:t>
            </a:r>
            <a:r>
              <a:rPr lang="fa-IR" sz="2400" dirty="0" smtClean="0">
                <a:cs typeface="B Nazanin" pitchFamily="2" charset="-78"/>
              </a:rPr>
              <a:t>دهید.</a:t>
            </a:r>
            <a:endParaRPr lang="fa-IR" sz="2400" dirty="0">
              <a:cs typeface="B Nazanin" pitchFamily="2" charset="-78"/>
            </a:endParaRPr>
          </a:p>
        </p:txBody>
      </p:sp>
    </p:spTree>
    <p:extLst>
      <p:ext uri="{BB962C8B-B14F-4D97-AF65-F5344CB8AC3E}">
        <p14:creationId xmlns:p14="http://schemas.microsoft.com/office/powerpoint/2010/main" val="34346339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اصول حمایت ومداخله روانشناختی</a:t>
            </a:r>
            <a:endParaRPr lang="fa-IR" dirty="0">
              <a:cs typeface="B Titr" pitchFamily="2" charset="-78"/>
            </a:endParaRPr>
          </a:p>
        </p:txBody>
      </p:sp>
      <p:sp>
        <p:nvSpPr>
          <p:cNvPr id="3" name="Content Placeholder 2"/>
          <p:cNvSpPr>
            <a:spLocks noGrp="1"/>
          </p:cNvSpPr>
          <p:nvPr>
            <p:ph idx="1"/>
          </p:nvPr>
        </p:nvSpPr>
        <p:spPr>
          <a:xfrm>
            <a:off x="470856" y="1231440"/>
            <a:ext cx="8596668" cy="4697411"/>
          </a:xfrm>
        </p:spPr>
        <p:txBody>
          <a:bodyPr>
            <a:noAutofit/>
          </a:bodyPr>
          <a:lstStyle/>
          <a:p>
            <a:pPr marL="0" indent="0">
              <a:buNone/>
            </a:pPr>
            <a:r>
              <a:rPr lang="fa-IR" sz="2400" dirty="0">
                <a:cs typeface="B Nazanin" pitchFamily="2" charset="-78"/>
              </a:rPr>
              <a:t>بدیهی است اگر سوگ روند طبیعی خود را طی کند و پاسخی انطباقی به فقدان باشد،درمان خاصی ضرورت ندارد،</a:t>
            </a:r>
          </a:p>
          <a:p>
            <a:pPr marL="0" indent="0">
              <a:buNone/>
            </a:pPr>
            <a:r>
              <a:rPr lang="fa-IR" sz="2400" dirty="0">
                <a:cs typeface="B Nazanin" pitchFamily="2" charset="-78"/>
              </a:rPr>
              <a:t>اما اگر </a:t>
            </a:r>
            <a:r>
              <a:rPr lang="fa-IR" sz="2400" dirty="0" smtClean="0">
                <a:cs typeface="B Nazanin" pitchFamily="2" charset="-78"/>
              </a:rPr>
              <a:t>سوگ </a:t>
            </a:r>
            <a:r>
              <a:rPr lang="fa-IR" sz="2400" dirty="0">
                <a:cs typeface="B Nazanin" pitchFamily="2" charset="-78"/>
              </a:rPr>
              <a:t>پیچیده و بیمارگون </a:t>
            </a:r>
            <a:r>
              <a:rPr lang="fa-IR" sz="2400" dirty="0" smtClean="0">
                <a:cs typeface="B Nazanin" pitchFamily="2" charset="-78"/>
              </a:rPr>
              <a:t>باشد </a:t>
            </a:r>
            <a:r>
              <a:rPr lang="fa-IR" sz="2400" dirty="0">
                <a:cs typeface="B Nazanin" pitchFamily="2" charset="-78"/>
              </a:rPr>
              <a:t>و همراه با </a:t>
            </a:r>
            <a:r>
              <a:rPr lang="fa-IR" sz="2400" dirty="0" smtClean="0">
                <a:cs typeface="B Nazanin" pitchFamily="2" charset="-78"/>
              </a:rPr>
              <a:t>احساسات خشم</a:t>
            </a:r>
            <a:r>
              <a:rPr lang="fa-IR" sz="2400" dirty="0">
                <a:cs typeface="B Nazanin" pitchFamily="2" charset="-78"/>
              </a:rPr>
              <a:t>، </a:t>
            </a:r>
            <a:r>
              <a:rPr lang="fa-IR" sz="2400" dirty="0" smtClean="0">
                <a:cs typeface="B Nazanin" pitchFamily="2" charset="-78"/>
              </a:rPr>
              <a:t>سرزنش</a:t>
            </a:r>
            <a:r>
              <a:rPr lang="fa-IR" sz="2400" dirty="0">
                <a:cs typeface="B Nazanin" pitchFamily="2" charset="-78"/>
              </a:rPr>
              <a:t>، گناه، </a:t>
            </a:r>
            <a:r>
              <a:rPr lang="fa-IR" sz="2400" dirty="0" smtClean="0">
                <a:cs typeface="B Nazanin" pitchFamily="2" charset="-78"/>
              </a:rPr>
              <a:t>شرم </a:t>
            </a:r>
            <a:r>
              <a:rPr lang="fa-IR" sz="2400" dirty="0">
                <a:cs typeface="B Nazanin" pitchFamily="2" charset="-78"/>
              </a:rPr>
              <a:t>و همچنین وجود </a:t>
            </a:r>
            <a:r>
              <a:rPr lang="fa-IR" sz="2400" dirty="0" smtClean="0">
                <a:cs typeface="B Nazanin" pitchFamily="2" charset="-78"/>
              </a:rPr>
              <a:t>افکارخودکشی </a:t>
            </a:r>
            <a:r>
              <a:rPr lang="fa-IR" sz="2400" dirty="0">
                <a:cs typeface="B Nazanin" pitchFamily="2" charset="-78"/>
              </a:rPr>
              <a:t>و انگِ اجتماعی باشد، مداخله ضرورت دارد. در مجموع مطالعات کمی درباره درمانهای صورت گرفته </a:t>
            </a:r>
            <a:r>
              <a:rPr lang="fa-IR" sz="2400" dirty="0" smtClean="0">
                <a:cs typeface="B Nazanin" pitchFamily="2" charset="-78"/>
              </a:rPr>
              <a:t>روی بازماندگان </a:t>
            </a:r>
            <a:r>
              <a:rPr lang="fa-IR" sz="2400" dirty="0">
                <a:cs typeface="B Nazanin" pitchFamily="2" charset="-78"/>
              </a:rPr>
              <a:t>انجام شده اما با این حال اکثر متخصصان بر سر نکاتی که در زیر به آنها اشاره میشود اتفاق نظر دارند:</a:t>
            </a:r>
          </a:p>
          <a:p>
            <a:pPr marL="0" indent="0">
              <a:buNone/>
            </a:pPr>
            <a:r>
              <a:rPr lang="fa-IR" sz="2400" dirty="0">
                <a:cs typeface="B Nazanin" pitchFamily="2" charset="-78"/>
              </a:rPr>
              <a:t> </a:t>
            </a:r>
            <a:r>
              <a:rPr lang="fa-IR" sz="2400" dirty="0" smtClean="0">
                <a:cs typeface="B Nazanin" pitchFamily="2" charset="-78"/>
              </a:rPr>
              <a:t>1- توجه </a:t>
            </a:r>
            <a:r>
              <a:rPr lang="fa-IR" sz="2400" dirty="0">
                <a:cs typeface="B Nazanin" pitchFamily="2" charset="-78"/>
              </a:rPr>
              <a:t>اولیه باید بر حادثه </a:t>
            </a:r>
            <a:r>
              <a:rPr lang="fa-IR" sz="2400" dirty="0" smtClean="0">
                <a:cs typeface="B Nazanin" pitchFamily="2" charset="-78"/>
              </a:rPr>
              <a:t>استرس زا </a:t>
            </a:r>
            <a:r>
              <a:rPr lang="fa-IR" sz="2400" dirty="0">
                <a:cs typeface="B Nazanin" pitchFamily="2" charset="-78"/>
              </a:rPr>
              <a:t>متمرکز شود.</a:t>
            </a:r>
          </a:p>
          <a:p>
            <a:pPr marL="0" indent="0">
              <a:buNone/>
            </a:pPr>
            <a:r>
              <a:rPr lang="fa-IR" sz="2400" dirty="0" smtClean="0">
                <a:cs typeface="B Nazanin" pitchFamily="2" charset="-78"/>
              </a:rPr>
              <a:t>2- افرادی </a:t>
            </a:r>
            <a:r>
              <a:rPr lang="fa-IR" sz="2400" dirty="0">
                <a:cs typeface="B Nazanin" pitchFamily="2" charset="-78"/>
              </a:rPr>
              <a:t>که مشکلات شدیدی بعد از داغدیدگی نشان میدهند باید هر دو درمان روانشناختی و دارویی برایشان </a:t>
            </a:r>
            <a:r>
              <a:rPr lang="fa-IR" sz="2400" dirty="0" smtClean="0">
                <a:cs typeface="B Nazanin" pitchFamily="2" charset="-78"/>
              </a:rPr>
              <a:t>درنظر </a:t>
            </a:r>
            <a:r>
              <a:rPr lang="fa-IR" sz="2400" dirty="0">
                <a:cs typeface="B Nazanin" pitchFamily="2" charset="-78"/>
              </a:rPr>
              <a:t>گرفته </a:t>
            </a:r>
            <a:r>
              <a:rPr lang="fa-IR" sz="2400" dirty="0" smtClean="0">
                <a:cs typeface="B Nazanin" pitchFamily="2" charset="-78"/>
              </a:rPr>
              <a:t>شود.</a:t>
            </a:r>
            <a:endParaRPr lang="fa-IR" sz="2400" dirty="0">
              <a:cs typeface="B Nazanin" pitchFamily="2" charset="-78"/>
            </a:endParaRPr>
          </a:p>
        </p:txBody>
      </p:sp>
    </p:spTree>
    <p:extLst>
      <p:ext uri="{BB962C8B-B14F-4D97-AF65-F5344CB8AC3E}">
        <p14:creationId xmlns:p14="http://schemas.microsoft.com/office/powerpoint/2010/main" val="4292644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جلسه اول برقرار ارتباط </a:t>
            </a:r>
            <a:endParaRPr lang="fa-IR" dirty="0">
              <a:cs typeface="B Titr" pitchFamily="2" charset="-78"/>
            </a:endParaRPr>
          </a:p>
        </p:txBody>
      </p:sp>
      <p:sp>
        <p:nvSpPr>
          <p:cNvPr id="3" name="Content Placeholder 2"/>
          <p:cNvSpPr>
            <a:spLocks noGrp="1"/>
          </p:cNvSpPr>
          <p:nvPr>
            <p:ph idx="1"/>
          </p:nvPr>
        </p:nvSpPr>
        <p:spPr>
          <a:xfrm>
            <a:off x="544599" y="1526408"/>
            <a:ext cx="8596668" cy="3880773"/>
          </a:xfrm>
        </p:spPr>
        <p:txBody>
          <a:bodyPr>
            <a:normAutofit fontScale="92500" lnSpcReduction="10000"/>
          </a:bodyPr>
          <a:lstStyle/>
          <a:p>
            <a:pPr marL="0" indent="0">
              <a:buNone/>
            </a:pPr>
            <a:r>
              <a:rPr lang="fa-IR" dirty="0" smtClean="0"/>
              <a:t>1</a:t>
            </a:r>
            <a:r>
              <a:rPr lang="fa-IR" sz="2400" dirty="0" smtClean="0">
                <a:cs typeface="B Nazanin" pitchFamily="2" charset="-78"/>
              </a:rPr>
              <a:t>- مراجع </a:t>
            </a:r>
            <a:r>
              <a:rPr lang="fa-IR" sz="2400" dirty="0">
                <a:cs typeface="B Nazanin" pitchFamily="2" charset="-78"/>
              </a:rPr>
              <a:t>را تشویق کنید تا درباره ارتباط خود با متوفی صحبت کند تا بدین وسیله بتوانید اطلاعات بیشتری </a:t>
            </a:r>
            <a:r>
              <a:rPr lang="fa-IR" sz="2400" dirty="0" smtClean="0">
                <a:cs typeface="B Nazanin" pitchFamily="2" charset="-78"/>
              </a:rPr>
              <a:t>دربارهکیفیت </a:t>
            </a:r>
            <a:r>
              <a:rPr lang="fa-IR" sz="2400" dirty="0">
                <a:cs typeface="B Nazanin" pitchFamily="2" charset="-78"/>
              </a:rPr>
              <a:t>این ارتباط به دست آورید.</a:t>
            </a:r>
          </a:p>
          <a:p>
            <a:pPr marL="0" indent="0" algn="just">
              <a:buNone/>
            </a:pPr>
            <a:r>
              <a:rPr lang="fa-IR" sz="2400" dirty="0">
                <a:cs typeface="B Nazanin" pitchFamily="2" charset="-78"/>
              </a:rPr>
              <a:t> </a:t>
            </a:r>
            <a:r>
              <a:rPr lang="fa-IR" sz="2400" dirty="0" smtClean="0">
                <a:cs typeface="B Nazanin" pitchFamily="2" charset="-78"/>
              </a:rPr>
              <a:t>2- فضای </a:t>
            </a:r>
            <a:r>
              <a:rPr lang="fa-IR" sz="2400" dirty="0">
                <a:cs typeface="B Nazanin" pitchFamily="2" charset="-78"/>
              </a:rPr>
              <a:t>امن، قابل اطمینان و </a:t>
            </a:r>
            <a:r>
              <a:rPr lang="fa-IR" sz="2400" dirty="0" smtClean="0">
                <a:cs typeface="B Nazanin" pitchFamily="2" charset="-78"/>
              </a:rPr>
              <a:t>غیرقضاوتی ا ی </a:t>
            </a:r>
            <a:r>
              <a:rPr lang="fa-IR" sz="2400" dirty="0">
                <a:cs typeface="B Nazanin" pitchFamily="2" charset="-78"/>
              </a:rPr>
              <a:t>در اختیار مراجع قرار دهید تا بتواند همانگونه که درباره نکات </a:t>
            </a:r>
            <a:r>
              <a:rPr lang="fa-IR" sz="2400" dirty="0" smtClean="0">
                <a:cs typeface="B Nazanin" pitchFamily="2" charset="-78"/>
              </a:rPr>
              <a:t>مثبت این </a:t>
            </a:r>
            <a:r>
              <a:rPr lang="fa-IR" sz="2400" dirty="0">
                <a:cs typeface="B Nazanin" pitchFamily="2" charset="-78"/>
              </a:rPr>
              <a:t>رابطه صحبت میکند، مشکلاتی را که نیز در </a:t>
            </a:r>
            <a:r>
              <a:rPr lang="fa-IR" sz="2400" dirty="0" smtClean="0">
                <a:cs typeface="B Nazanin" pitchFamily="2" charset="-78"/>
              </a:rPr>
              <a:t>رابطه اش </a:t>
            </a:r>
            <a:r>
              <a:rPr lang="fa-IR" sz="2400" dirty="0">
                <a:cs typeface="B Nazanin" pitchFamily="2" charset="-78"/>
              </a:rPr>
              <a:t>با متوفی تجربه کرده فاش </a:t>
            </a:r>
            <a:r>
              <a:rPr lang="fa-IR" sz="2400" dirty="0" smtClean="0">
                <a:cs typeface="B Nazanin" pitchFamily="2" charset="-78"/>
              </a:rPr>
              <a:t>کند.</a:t>
            </a:r>
            <a:endParaRPr lang="fa-IR" sz="2400" dirty="0">
              <a:cs typeface="B Nazanin" pitchFamily="2" charset="-78"/>
            </a:endParaRPr>
          </a:p>
          <a:p>
            <a:pPr marL="0" indent="0">
              <a:buNone/>
            </a:pPr>
            <a:r>
              <a:rPr lang="fa-IR" sz="2400" dirty="0">
                <a:cs typeface="B Nazanin" pitchFamily="2" charset="-78"/>
              </a:rPr>
              <a:t> </a:t>
            </a:r>
            <a:r>
              <a:rPr lang="fa-IR" sz="2400" dirty="0" smtClean="0">
                <a:cs typeface="B Nazanin" pitchFamily="2" charset="-78"/>
              </a:rPr>
              <a:t>3- مراجعان </a:t>
            </a:r>
            <a:r>
              <a:rPr lang="fa-IR" sz="2400" dirty="0">
                <a:cs typeface="B Nazanin" pitchFamily="2" charset="-78"/>
              </a:rPr>
              <a:t>را تشویق کنید که نحوه و داستانِ مرگ متوفی را برای شما تعریف کنند.</a:t>
            </a:r>
          </a:p>
          <a:p>
            <a:pPr marL="0" indent="0" algn="just">
              <a:buNone/>
            </a:pPr>
            <a:r>
              <a:rPr lang="fa-IR" sz="2400" dirty="0" smtClean="0">
                <a:cs typeface="B Nazanin" pitchFamily="2" charset="-78"/>
              </a:rPr>
              <a:t>4- به </a:t>
            </a:r>
            <a:r>
              <a:rPr lang="fa-IR" sz="2400" dirty="0">
                <a:cs typeface="B Nazanin" pitchFamily="2" charset="-78"/>
              </a:rPr>
              <a:t>این دقت کنید که زندگی بازمانده پس از خودکشی متوفی، چگونه شده است، به </a:t>
            </a:r>
            <a:r>
              <a:rPr lang="fa-IR" sz="2400" dirty="0" smtClean="0">
                <a:cs typeface="B Nazanin" pitchFamily="2" charset="-78"/>
              </a:rPr>
              <a:t>نشانه های </a:t>
            </a:r>
            <a:r>
              <a:rPr lang="fa-IR" sz="2400" dirty="0">
                <a:cs typeface="B Nazanin" pitchFamily="2" charset="-78"/>
              </a:rPr>
              <a:t>سوگ و </a:t>
            </a:r>
            <a:r>
              <a:rPr lang="fa-IR" sz="2400" dirty="0" smtClean="0">
                <a:cs typeface="B Nazanin" pitchFamily="2" charset="-78"/>
              </a:rPr>
              <a:t>اثربخش بودن </a:t>
            </a:r>
            <a:r>
              <a:rPr lang="fa-IR" sz="2400" dirty="0">
                <a:cs typeface="B Nazanin" pitchFamily="2" charset="-78"/>
              </a:rPr>
              <a:t>حمایتهای اجتماعی موجود توجه کنید. چه ک سی برای کمک به او در د سترس ا ست؟ آیا مراجع با </a:t>
            </a:r>
            <a:r>
              <a:rPr lang="fa-IR" sz="2400" dirty="0" smtClean="0">
                <a:cs typeface="B Nazanin" pitchFamily="2" charset="-78"/>
              </a:rPr>
              <a:t>کسی رابطه </a:t>
            </a:r>
            <a:r>
              <a:rPr lang="fa-IR" sz="2400" dirty="0">
                <a:cs typeface="B Nazanin" pitchFamily="2" charset="-78"/>
              </a:rPr>
              <a:t>امنی دارد که بتواند </a:t>
            </a:r>
            <a:r>
              <a:rPr lang="fa-IR" sz="2400" dirty="0" smtClean="0">
                <a:cs typeface="B Nazanin" pitchFamily="2" charset="-78"/>
              </a:rPr>
              <a:t>احسییاسات </a:t>
            </a:r>
            <a:r>
              <a:rPr lang="fa-IR" sz="2400" dirty="0">
                <a:cs typeface="B Nazanin" pitchFamily="2" charset="-78"/>
              </a:rPr>
              <a:t>و افکار دردناکش را با او در میان بگذارد؟ آیا خانواده، </a:t>
            </a:r>
            <a:r>
              <a:rPr lang="fa-IR" sz="2400" dirty="0" smtClean="0">
                <a:cs typeface="B Nazanin" pitchFamily="2" charset="-78"/>
              </a:rPr>
              <a:t>دوستان </a:t>
            </a:r>
            <a:r>
              <a:rPr lang="fa-IR" sz="2400" dirty="0">
                <a:cs typeface="B Nazanin" pitchFamily="2" charset="-78"/>
              </a:rPr>
              <a:t>یا </a:t>
            </a:r>
            <a:r>
              <a:rPr lang="fa-IR" sz="2400" dirty="0" smtClean="0">
                <a:cs typeface="B Nazanin" pitchFamily="2" charset="-78"/>
              </a:rPr>
              <a:t>منابع حمایتی </a:t>
            </a:r>
            <a:r>
              <a:rPr lang="fa-IR" sz="2400" dirty="0">
                <a:cs typeface="B Nazanin" pitchFamily="2" charset="-78"/>
              </a:rPr>
              <a:t>دیگر دور و بر مراجع وجود دارد تا از او </a:t>
            </a:r>
            <a:r>
              <a:rPr lang="fa-IR" sz="2400" dirty="0" smtClean="0">
                <a:cs typeface="B Nazanin" pitchFamily="2" charset="-78"/>
              </a:rPr>
              <a:t>حمایت کنند؟</a:t>
            </a:r>
            <a:endParaRPr lang="fa-IR" sz="2400" dirty="0">
              <a:cs typeface="B Nazanin" pitchFamily="2" charset="-78"/>
            </a:endParaRPr>
          </a:p>
        </p:txBody>
      </p:sp>
    </p:spTree>
    <p:extLst>
      <p:ext uri="{BB962C8B-B14F-4D97-AF65-F5344CB8AC3E}">
        <p14:creationId xmlns:p14="http://schemas.microsoft.com/office/powerpoint/2010/main" val="3940741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جلسه دوم : تداوم زندگی</a:t>
            </a:r>
            <a:endParaRPr lang="fa-IR" dirty="0">
              <a:cs typeface="B Titr" pitchFamily="2" charset="-78"/>
            </a:endParaRPr>
          </a:p>
        </p:txBody>
      </p:sp>
      <p:sp>
        <p:nvSpPr>
          <p:cNvPr id="3" name="Content Placeholder 2"/>
          <p:cNvSpPr>
            <a:spLocks noGrp="1"/>
          </p:cNvSpPr>
          <p:nvPr>
            <p:ph idx="1"/>
          </p:nvPr>
        </p:nvSpPr>
        <p:spPr/>
        <p:txBody>
          <a:bodyPr>
            <a:normAutofit/>
          </a:bodyPr>
          <a:lstStyle/>
          <a:p>
            <a:r>
              <a:rPr lang="fa-IR" sz="2400" dirty="0" smtClean="0">
                <a:cs typeface="B Nazanin" pitchFamily="2" charset="-78"/>
              </a:rPr>
              <a:t>فکر درمورد آینده</a:t>
            </a:r>
          </a:p>
          <a:p>
            <a:r>
              <a:rPr lang="fa-IR" sz="2400" dirty="0" smtClean="0">
                <a:cs typeface="B Nazanin" pitchFamily="2" charset="-78"/>
              </a:rPr>
              <a:t>برقرار کردن روابط با دیگران </a:t>
            </a:r>
          </a:p>
          <a:p>
            <a:r>
              <a:rPr lang="fa-IR" sz="2400" dirty="0" smtClean="0">
                <a:cs typeface="B Nazanin" pitchFamily="2" charset="-78"/>
              </a:rPr>
              <a:t>صحبت کردن درباره نحوه مرگ متوفی </a:t>
            </a:r>
            <a:endParaRPr lang="fa-IR" sz="2400" dirty="0">
              <a:cs typeface="B Nazanin" pitchFamily="2" charset="-78"/>
            </a:endParaRPr>
          </a:p>
        </p:txBody>
      </p:sp>
    </p:spTree>
    <p:extLst>
      <p:ext uri="{BB962C8B-B14F-4D97-AF65-F5344CB8AC3E}">
        <p14:creationId xmlns:p14="http://schemas.microsoft.com/office/powerpoint/2010/main" val="17569876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فکر در مورد آینده</a:t>
            </a:r>
            <a:endParaRPr lang="fa-IR" dirty="0">
              <a:cs typeface="B Titr" pitchFamily="2" charset="-78"/>
            </a:endParaRPr>
          </a:p>
        </p:txBody>
      </p:sp>
      <p:sp>
        <p:nvSpPr>
          <p:cNvPr id="3" name="Content Placeholder 2"/>
          <p:cNvSpPr>
            <a:spLocks noGrp="1"/>
          </p:cNvSpPr>
          <p:nvPr>
            <p:ph idx="1"/>
          </p:nvPr>
        </p:nvSpPr>
        <p:spPr>
          <a:xfrm>
            <a:off x="692083" y="1334680"/>
            <a:ext cx="8596668" cy="3880773"/>
          </a:xfrm>
        </p:spPr>
        <p:txBody>
          <a:bodyPr>
            <a:normAutofit/>
          </a:bodyPr>
          <a:lstStyle/>
          <a:p>
            <a:pPr marL="0" indent="0" algn="just">
              <a:buNone/>
            </a:pPr>
            <a:r>
              <a:rPr lang="fa-IR" sz="2400" dirty="0">
                <a:cs typeface="B Nazanin" pitchFamily="2" charset="-78"/>
              </a:rPr>
              <a:t>واقعیت آن ا ست که افراد مبتلا به سوگ بیمارگون در سوگِ حادی "گیر </a:t>
            </a:r>
            <a:r>
              <a:rPr lang="fa-IR" sz="2400" dirty="0" smtClean="0">
                <a:cs typeface="B Nazanin" pitchFamily="2" charset="-78"/>
              </a:rPr>
              <a:t>کرده اند</a:t>
            </a:r>
            <a:r>
              <a:rPr lang="fa-IR" sz="2400" dirty="0">
                <a:cs typeface="B Nazanin" pitchFamily="2" charset="-78"/>
              </a:rPr>
              <a:t>" و در</a:t>
            </a:r>
          </a:p>
          <a:p>
            <a:pPr marL="0" indent="0" algn="just">
              <a:buNone/>
            </a:pPr>
            <a:r>
              <a:rPr lang="fa-IR" sz="2400" dirty="0">
                <a:cs typeface="B Nazanin" pitchFamily="2" charset="-78"/>
              </a:rPr>
              <a:t>تصور کردن یک "آینده امیدبخش" مشکل دارند. در درمان سوگ بیمارگون، موضوع تفکر در مورد آینده </a:t>
            </a:r>
            <a:r>
              <a:rPr lang="fa-IR" sz="2400" dirty="0" smtClean="0">
                <a:cs typeface="B Nazanin" pitchFamily="2" charset="-78"/>
              </a:rPr>
              <a:t>بسیاراهمیت </a:t>
            </a:r>
            <a:r>
              <a:rPr lang="fa-IR" sz="2400" dirty="0">
                <a:cs typeface="B Nazanin" pitchFamily="2" charset="-78"/>
              </a:rPr>
              <a:t>دارد. این کار با استفاده ازروش تغییر اهداف شخصی و با استفاده از "مصاحبه انگیزشی"انجام میشود. </a:t>
            </a:r>
            <a:r>
              <a:rPr lang="fa-IR" sz="2400" dirty="0" smtClean="0">
                <a:cs typeface="B Nazanin" pitchFamily="2" charset="-78"/>
              </a:rPr>
              <a:t>به اینگونه </a:t>
            </a:r>
            <a:r>
              <a:rPr lang="fa-IR" sz="2400" dirty="0">
                <a:cs typeface="B Nazanin" pitchFamily="2" charset="-78"/>
              </a:rPr>
              <a:t>که از مراجعان خوا سته می شود ت صور کنند سوگ آنها در و ضعیت کنترل پذیری ا ست و فکر کنند </a:t>
            </a:r>
            <a:r>
              <a:rPr lang="fa-IR" sz="2400" dirty="0" smtClean="0">
                <a:cs typeface="B Nazanin" pitchFamily="2" charset="-78"/>
              </a:rPr>
              <a:t>.</a:t>
            </a:r>
            <a:endParaRPr lang="fa-IR" sz="2400" dirty="0">
              <a:cs typeface="B Nazanin" pitchFamily="2" charset="-78"/>
            </a:endParaRPr>
          </a:p>
        </p:txBody>
      </p:sp>
    </p:spTree>
    <p:extLst>
      <p:ext uri="{BB962C8B-B14F-4D97-AF65-F5344CB8AC3E}">
        <p14:creationId xmlns:p14="http://schemas.microsoft.com/office/powerpoint/2010/main" val="547064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برقرار کردن روابط مجددد با دیکران </a:t>
            </a:r>
            <a:endParaRPr lang="fa-IR" dirty="0">
              <a:cs typeface="B Titr" pitchFamily="2" charset="-78"/>
            </a:endParaRPr>
          </a:p>
        </p:txBody>
      </p:sp>
      <p:sp>
        <p:nvSpPr>
          <p:cNvPr id="3" name="Content Placeholder 2"/>
          <p:cNvSpPr>
            <a:spLocks noGrp="1"/>
          </p:cNvSpPr>
          <p:nvPr>
            <p:ph idx="1"/>
          </p:nvPr>
        </p:nvSpPr>
        <p:spPr/>
        <p:txBody>
          <a:bodyPr>
            <a:normAutofit/>
          </a:bodyPr>
          <a:lstStyle/>
          <a:p>
            <a:pPr marL="0" indent="0" algn="just">
              <a:buNone/>
            </a:pPr>
            <a:r>
              <a:rPr lang="fa-IR" sz="2400" dirty="0">
                <a:cs typeface="B Nazanin" pitchFamily="2" charset="-78"/>
              </a:rPr>
              <a:t>علاوه بر </a:t>
            </a:r>
            <a:r>
              <a:rPr lang="fa-IR" sz="2400" dirty="0" smtClean="0">
                <a:cs typeface="B Nazanin" pitchFamily="2" charset="-78"/>
              </a:rPr>
              <a:t>برنامه ریزی </a:t>
            </a:r>
            <a:r>
              <a:rPr lang="fa-IR" sz="2400" dirty="0">
                <a:cs typeface="B Nazanin" pitchFamily="2" charset="-78"/>
              </a:rPr>
              <a:t>برای انجام فعالیتهای لذتبخش، </a:t>
            </a:r>
            <a:r>
              <a:rPr lang="fa-IR" sz="2400" dirty="0" smtClean="0">
                <a:cs typeface="B Nazanin" pitchFamily="2" charset="-78"/>
              </a:rPr>
              <a:t>کارشناسان سلامت </a:t>
            </a:r>
            <a:r>
              <a:rPr lang="fa-IR" sz="2400" dirty="0">
                <a:cs typeface="B Nazanin" pitchFamily="2" charset="-78"/>
              </a:rPr>
              <a:t>روان باید درباره ارتباطات اجتماعی این مراجعان صحبت کنند. در واقع آنها </a:t>
            </a:r>
            <a:r>
              <a:rPr lang="fa-IR" sz="2400" dirty="0" smtClean="0">
                <a:cs typeface="B Nazanin" pitchFamily="2" charset="-78"/>
              </a:rPr>
              <a:t>تشویق </a:t>
            </a:r>
            <a:r>
              <a:rPr lang="fa-IR" sz="2400" dirty="0">
                <a:cs typeface="B Nazanin" pitchFamily="2" charset="-78"/>
              </a:rPr>
              <a:t>می شوند تا </a:t>
            </a:r>
            <a:r>
              <a:rPr lang="fa-IR" sz="2400" dirty="0" smtClean="0">
                <a:cs typeface="B Nazanin" pitchFamily="2" charset="-78"/>
              </a:rPr>
              <a:t>حداقل یک </a:t>
            </a:r>
            <a:r>
              <a:rPr lang="fa-IR" sz="2400" dirty="0">
                <a:cs typeface="B Nazanin" pitchFamily="2" charset="-78"/>
              </a:rPr>
              <a:t>نفر قابل اعتماد را پیدا کنند و همچنین هر موقع که آماده بودند در فعالیتهای مختلف اجتماعی </a:t>
            </a:r>
            <a:r>
              <a:rPr lang="fa-IR" sz="2400" dirty="0" smtClean="0">
                <a:cs typeface="B Nazanin" pitchFamily="2" charset="-78"/>
              </a:rPr>
              <a:t>دوباره شرکت </a:t>
            </a:r>
            <a:r>
              <a:rPr lang="fa-IR" sz="2400" dirty="0">
                <a:cs typeface="B Nazanin" pitchFamily="2" charset="-78"/>
              </a:rPr>
              <a:t>کنند. کارشناسان سلامت روان جنبه اجتماعی انطباق درمانجویان را همواره در ذهن دارند و در هر </a:t>
            </a:r>
            <a:r>
              <a:rPr lang="fa-IR" sz="2400" dirty="0" smtClean="0">
                <a:cs typeface="B Nazanin" pitchFamily="2" charset="-78"/>
              </a:rPr>
              <a:t>جلسهدر </a:t>
            </a:r>
            <a:r>
              <a:rPr lang="fa-IR" sz="2400" dirty="0">
                <a:cs typeface="B Nazanin" pitchFamily="2" charset="-78"/>
              </a:rPr>
              <a:t>مورد اینکه چه کسی میتواند به آنها کمک کند صحبت </a:t>
            </a:r>
            <a:r>
              <a:rPr lang="fa-IR" sz="2400" dirty="0" smtClean="0">
                <a:cs typeface="B Nazanin" pitchFamily="2" charset="-78"/>
              </a:rPr>
              <a:t>میکنند.</a:t>
            </a:r>
            <a:endParaRPr lang="fa-IR" sz="2400" dirty="0">
              <a:cs typeface="B Nazanin" pitchFamily="2" charset="-78"/>
            </a:endParaRPr>
          </a:p>
        </p:txBody>
      </p:sp>
    </p:spTree>
    <p:extLst>
      <p:ext uri="{BB962C8B-B14F-4D97-AF65-F5344CB8AC3E}">
        <p14:creationId xmlns:p14="http://schemas.microsoft.com/office/powerpoint/2010/main" val="2736456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برقراری روابط مجددد با دیگران</a:t>
            </a:r>
            <a:endParaRPr lang="fa-IR" dirty="0">
              <a:cs typeface="B Titr" pitchFamily="2" charset="-78"/>
            </a:endParaRPr>
          </a:p>
        </p:txBody>
      </p:sp>
      <p:sp>
        <p:nvSpPr>
          <p:cNvPr id="3" name="Content Placeholder 2"/>
          <p:cNvSpPr>
            <a:spLocks noGrp="1"/>
          </p:cNvSpPr>
          <p:nvPr>
            <p:ph idx="1"/>
          </p:nvPr>
        </p:nvSpPr>
        <p:spPr/>
        <p:txBody>
          <a:bodyPr>
            <a:normAutofit/>
          </a:bodyPr>
          <a:lstStyle/>
          <a:p>
            <a:pPr marL="0" indent="0" algn="just">
              <a:buNone/>
            </a:pPr>
            <a:r>
              <a:rPr lang="fa-IR" sz="2400" dirty="0">
                <a:cs typeface="B Nazanin" pitchFamily="2" charset="-78"/>
              </a:rPr>
              <a:t>علاوه بر </a:t>
            </a:r>
            <a:r>
              <a:rPr lang="fa-IR" sz="2400" dirty="0" smtClean="0">
                <a:cs typeface="B Nazanin" pitchFamily="2" charset="-78"/>
              </a:rPr>
              <a:t>برنامه ریزی </a:t>
            </a:r>
            <a:r>
              <a:rPr lang="fa-IR" sz="2400" dirty="0">
                <a:cs typeface="B Nazanin" pitchFamily="2" charset="-78"/>
              </a:rPr>
              <a:t>برای انجام فعالیتهای لذتبخش، </a:t>
            </a:r>
            <a:r>
              <a:rPr lang="fa-IR" sz="2400" dirty="0" smtClean="0">
                <a:cs typeface="B Nazanin" pitchFamily="2" charset="-78"/>
              </a:rPr>
              <a:t>کارشناسان سلامت </a:t>
            </a:r>
            <a:r>
              <a:rPr lang="fa-IR" sz="2400" dirty="0">
                <a:cs typeface="B Nazanin" pitchFamily="2" charset="-78"/>
              </a:rPr>
              <a:t>روان باید درباره ارتباطات اجتماعی این مراجعان صحبت کنند. در واقع آنها ت شویق می شوند تا حداقل</a:t>
            </a:r>
          </a:p>
          <a:p>
            <a:pPr marL="0" indent="0" algn="just">
              <a:buNone/>
            </a:pPr>
            <a:r>
              <a:rPr lang="fa-IR" sz="2400" dirty="0">
                <a:cs typeface="B Nazanin" pitchFamily="2" charset="-78"/>
              </a:rPr>
              <a:t>یک نفر قابل اعتماد را پیدا کنند و همچنین هر موقع که آماده بودند در فعالیتهای مختلف اجتماعی </a:t>
            </a:r>
            <a:r>
              <a:rPr lang="fa-IR" sz="2400" dirty="0" smtClean="0">
                <a:cs typeface="B Nazanin" pitchFamily="2" charset="-78"/>
              </a:rPr>
              <a:t>دوباره شرکت </a:t>
            </a:r>
            <a:r>
              <a:rPr lang="fa-IR" sz="2400" dirty="0">
                <a:cs typeface="B Nazanin" pitchFamily="2" charset="-78"/>
              </a:rPr>
              <a:t>کنند. کارشناسان سلامت روان جنبه اجتماعی انطباق درمانجویان را همواره در ذهن دارند و در هر </a:t>
            </a:r>
            <a:r>
              <a:rPr lang="fa-IR" sz="2400" dirty="0" smtClean="0">
                <a:cs typeface="B Nazanin" pitchFamily="2" charset="-78"/>
              </a:rPr>
              <a:t>جلسه در </a:t>
            </a:r>
            <a:r>
              <a:rPr lang="fa-IR" sz="2400" dirty="0">
                <a:cs typeface="B Nazanin" pitchFamily="2" charset="-78"/>
              </a:rPr>
              <a:t>مورد اینکه چه کسی میتواند به آنها کمک کند صحبت </a:t>
            </a:r>
            <a:r>
              <a:rPr lang="fa-IR" sz="2400" dirty="0" smtClean="0">
                <a:cs typeface="B Nazanin" pitchFamily="2" charset="-78"/>
              </a:rPr>
              <a:t>میکنند.</a:t>
            </a:r>
            <a:endParaRPr lang="fa-IR" sz="2400" dirty="0">
              <a:cs typeface="B Nazanin" pitchFamily="2" charset="-78"/>
            </a:endParaRPr>
          </a:p>
        </p:txBody>
      </p:sp>
    </p:spTree>
    <p:extLst>
      <p:ext uri="{BB962C8B-B14F-4D97-AF65-F5344CB8AC3E}">
        <p14:creationId xmlns:p14="http://schemas.microsoft.com/office/powerpoint/2010/main" val="1841173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جلسه سوم: سازکاری با یاد آورها</a:t>
            </a:r>
            <a:endParaRPr lang="fa-IR" dirty="0">
              <a:cs typeface="B Titr" pitchFamily="2" charset="-78"/>
            </a:endParaRPr>
          </a:p>
        </p:txBody>
      </p:sp>
      <p:sp>
        <p:nvSpPr>
          <p:cNvPr id="3" name="Content Placeholder 2"/>
          <p:cNvSpPr>
            <a:spLocks noGrp="1"/>
          </p:cNvSpPr>
          <p:nvPr>
            <p:ph idx="1"/>
          </p:nvPr>
        </p:nvSpPr>
        <p:spPr/>
        <p:txBody>
          <a:bodyPr>
            <a:noAutofit/>
          </a:bodyPr>
          <a:lstStyle/>
          <a:p>
            <a:pPr marL="0" indent="0" algn="just">
              <a:buNone/>
            </a:pPr>
            <a:r>
              <a:rPr lang="fa-IR" sz="2400" dirty="0">
                <a:cs typeface="B Nazanin" pitchFamily="2" charset="-78"/>
              </a:rPr>
              <a:t>یادگیری ارتباط با یادآورها: </a:t>
            </a:r>
            <a:r>
              <a:rPr lang="fa-IR" sz="2400" dirty="0" smtClean="0">
                <a:cs typeface="B Nazanin" pitchFamily="2" charset="-78"/>
              </a:rPr>
              <a:t>بسیاری </a:t>
            </a:r>
            <a:r>
              <a:rPr lang="fa-IR" sz="2400" dirty="0">
                <a:cs typeface="B Nazanin" pitchFamily="2" charset="-78"/>
              </a:rPr>
              <a:t>از افراد با </a:t>
            </a:r>
            <a:r>
              <a:rPr lang="fa-IR" sz="2400" dirty="0" smtClean="0">
                <a:cs typeface="B Nazanin" pitchFamily="2" charset="-78"/>
              </a:rPr>
              <a:t>سوگ </a:t>
            </a:r>
            <a:r>
              <a:rPr lang="fa-IR" sz="2400" dirty="0">
                <a:cs typeface="B Nazanin" pitchFamily="2" charset="-78"/>
              </a:rPr>
              <a:t>بیمارگون معتقدند که اجتناب از رویدادهای </a:t>
            </a:r>
            <a:r>
              <a:rPr lang="fa-IR" sz="2400" dirty="0" smtClean="0">
                <a:cs typeface="B Nazanin" pitchFamily="2" charset="-78"/>
              </a:rPr>
              <a:t>مختلف،افکار</a:t>
            </a:r>
            <a:r>
              <a:rPr lang="fa-IR" sz="2400" dirty="0">
                <a:cs typeface="B Nazanin" pitchFamily="2" charset="-78"/>
              </a:rPr>
              <a:t>، مکانها و فعالیت هایی که مرتبط با متوفی </a:t>
            </a:r>
            <a:r>
              <a:rPr lang="fa-IR" sz="2400" dirty="0" smtClean="0">
                <a:cs typeface="B Nazanin" pitchFamily="2" charset="-78"/>
              </a:rPr>
              <a:t>هستند</a:t>
            </a:r>
            <a:r>
              <a:rPr lang="fa-IR" sz="2400" dirty="0">
                <a:cs typeface="B Nazanin" pitchFamily="2" charset="-78"/>
              </a:rPr>
              <a:t>، بهترین راه برای مدیریت دردهای هیجانی ا ست </a:t>
            </a:r>
            <a:r>
              <a:rPr lang="fa-IR" sz="2400" dirty="0" smtClean="0">
                <a:cs typeface="B Nazanin" pitchFamily="2" charset="-78"/>
              </a:rPr>
              <a:t>اگرچه </a:t>
            </a:r>
            <a:r>
              <a:rPr lang="fa-IR" sz="2400" dirty="0">
                <a:cs typeface="B Nazanin" pitchFamily="2" charset="-78"/>
              </a:rPr>
              <a:t>با چنین راهبردی، زندگی آنها تا حدودی محدود میشیود ولی ما باید از آنها بخواهیم که </a:t>
            </a:r>
            <a:r>
              <a:rPr lang="fa-IR" sz="2400" dirty="0" smtClean="0">
                <a:cs typeface="B Nazanin" pitchFamily="2" charset="-78"/>
              </a:rPr>
              <a:t>سوگشان </a:t>
            </a:r>
            <a:r>
              <a:rPr lang="fa-IR" sz="2400" dirty="0">
                <a:cs typeface="B Nazanin" pitchFamily="2" charset="-78"/>
              </a:rPr>
              <a:t>را </a:t>
            </a:r>
            <a:r>
              <a:rPr lang="fa-IR" sz="2400" dirty="0" smtClean="0">
                <a:cs typeface="B Nazanin" pitchFamily="2" charset="-78"/>
              </a:rPr>
              <a:t>به عنوان </a:t>
            </a:r>
            <a:r>
              <a:rPr lang="fa-IR" sz="2400" dirty="0">
                <a:cs typeface="B Nazanin" pitchFamily="2" charset="-78"/>
              </a:rPr>
              <a:t>یک بخش طبیعی نه چیزی که باید از آن اجتناب شود، بپذیرند. استفاده بیش از حد از راهبردهای </a:t>
            </a:r>
            <a:r>
              <a:rPr lang="fa-IR" sz="2400" dirty="0" smtClean="0">
                <a:cs typeface="B Nazanin" pitchFamily="2" charset="-78"/>
              </a:rPr>
              <a:t>اجتنابی با </a:t>
            </a:r>
            <a:r>
              <a:rPr lang="fa-IR" sz="2400" dirty="0">
                <a:cs typeface="B Nazanin" pitchFamily="2" charset="-78"/>
              </a:rPr>
              <a:t>فرایند سازگار شدن با فقدان تداخل ایجاد میکند. برای بعضی از مراجعان، تشویق ساده در جهت روی </a:t>
            </a:r>
            <a:r>
              <a:rPr lang="fa-IR" sz="2400" dirty="0" smtClean="0">
                <a:cs typeface="B Nazanin" pitchFamily="2" charset="-78"/>
              </a:rPr>
              <a:t>آوردن به </a:t>
            </a:r>
            <a:r>
              <a:rPr lang="fa-IR" sz="2400" dirty="0">
                <a:cs typeface="B Nazanin" pitchFamily="2" charset="-78"/>
              </a:rPr>
              <a:t>یادآورها </a:t>
            </a:r>
            <a:r>
              <a:rPr lang="fa-IR" sz="2400" dirty="0" smtClean="0">
                <a:cs typeface="B Nazanin" pitchFamily="2" charset="-78"/>
              </a:rPr>
              <a:t>کافی است  </a:t>
            </a:r>
            <a:r>
              <a:rPr lang="fa-IR" sz="2400" dirty="0">
                <a:cs typeface="B Nazanin" pitchFamily="2" charset="-78"/>
              </a:rPr>
              <a:t>تا چنین کاری را </a:t>
            </a:r>
            <a:r>
              <a:rPr lang="fa-IR" sz="2400" dirty="0" smtClean="0">
                <a:cs typeface="B Nazanin" pitchFamily="2" charset="-78"/>
              </a:rPr>
              <a:t>شروع </a:t>
            </a:r>
            <a:r>
              <a:rPr lang="fa-IR" sz="2400" dirty="0">
                <a:cs typeface="B Nazanin" pitchFamily="2" charset="-78"/>
              </a:rPr>
              <a:t>کنند. اغلب زمانی که بازمانده مواجهه با یادآور هارا آغاز </a:t>
            </a:r>
            <a:r>
              <a:rPr lang="fa-IR" sz="2400" dirty="0" smtClean="0">
                <a:cs typeface="B Nazanin" pitchFamily="2" charset="-78"/>
              </a:rPr>
              <a:t>میکند.</a:t>
            </a:r>
            <a:endParaRPr lang="fa-IR" sz="2400" dirty="0">
              <a:cs typeface="B Nazanin" pitchFamily="2" charset="-78"/>
            </a:endParaRPr>
          </a:p>
          <a:p>
            <a:pPr marL="0" indent="0" algn="just">
              <a:buNone/>
            </a:pPr>
            <a:r>
              <a:rPr lang="fa-IR" sz="2400" dirty="0" smtClean="0"/>
              <a:t>. </a:t>
            </a:r>
            <a:endParaRPr lang="fa-IR" sz="2400" dirty="0"/>
          </a:p>
        </p:txBody>
      </p:sp>
    </p:spTree>
    <p:extLst>
      <p:ext uri="{BB962C8B-B14F-4D97-AF65-F5344CB8AC3E}">
        <p14:creationId xmlns:p14="http://schemas.microsoft.com/office/powerpoint/2010/main" val="35790084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جلسه سوم سازگاری با یاد آورها  </a:t>
            </a:r>
            <a:endParaRPr lang="fa-IR" dirty="0">
              <a:cs typeface="B Titr" pitchFamily="2" charset="-78"/>
            </a:endParaRPr>
          </a:p>
        </p:txBody>
      </p:sp>
      <p:sp>
        <p:nvSpPr>
          <p:cNvPr id="3" name="Content Placeholder 2"/>
          <p:cNvSpPr>
            <a:spLocks noGrp="1"/>
          </p:cNvSpPr>
          <p:nvPr>
            <p:ph idx="1"/>
          </p:nvPr>
        </p:nvSpPr>
        <p:spPr>
          <a:xfrm>
            <a:off x="588843" y="1408421"/>
            <a:ext cx="8596668" cy="3880773"/>
          </a:xfrm>
        </p:spPr>
        <p:txBody>
          <a:bodyPr>
            <a:normAutofit/>
          </a:bodyPr>
          <a:lstStyle/>
          <a:p>
            <a:pPr marL="0" indent="0" algn="just">
              <a:buNone/>
            </a:pPr>
            <a:r>
              <a:rPr lang="fa-IR" sz="2400" dirty="0" smtClean="0">
                <a:cs typeface="B Nazanin" pitchFamily="2" charset="-78"/>
              </a:rPr>
              <a:t>تشخیص </a:t>
            </a:r>
            <a:r>
              <a:rPr lang="fa-IR" sz="2400" dirty="0">
                <a:cs typeface="B Nazanin" pitchFamily="2" charset="-78"/>
              </a:rPr>
              <a:t>میدهد که خاطراتی که به یاد آورده می شوند </a:t>
            </a:r>
            <a:r>
              <a:rPr lang="fa-IR" sz="2400" dirty="0" smtClean="0">
                <a:cs typeface="B Nazanin" pitchFamily="2" charset="-78"/>
              </a:rPr>
              <a:t>مجموعه ا  ی </a:t>
            </a:r>
            <a:r>
              <a:rPr lang="fa-IR" sz="2400" dirty="0">
                <a:cs typeface="B Nazanin" pitchFamily="2" charset="-78"/>
              </a:rPr>
              <a:t>از </a:t>
            </a:r>
            <a:r>
              <a:rPr lang="fa-IR" sz="2400" dirty="0" smtClean="0">
                <a:cs typeface="B Nazanin" pitchFamily="2" charset="-78"/>
              </a:rPr>
              <a:t>احسا </a:t>
            </a:r>
            <a:r>
              <a:rPr lang="fa-IR" sz="2400" dirty="0">
                <a:cs typeface="B Nazanin" pitchFamily="2" charset="-78"/>
              </a:rPr>
              <a:t>سات تلخ و شیرین را همراه </a:t>
            </a:r>
            <a:r>
              <a:rPr lang="fa-IR" sz="2400" dirty="0" smtClean="0">
                <a:cs typeface="B Nazanin" pitchFamily="2" charset="-78"/>
              </a:rPr>
              <a:t>خوددارند </a:t>
            </a:r>
            <a:r>
              <a:rPr lang="fa-IR" sz="2400" dirty="0">
                <a:cs typeface="B Nazanin" pitchFamily="2" charset="-78"/>
              </a:rPr>
              <a:t>و به مانند درد همراه با آن، منفعتی همراه خود دارد. آنها شروع به </a:t>
            </a:r>
            <a:r>
              <a:rPr lang="fa-IR" sz="2400" dirty="0" smtClean="0">
                <a:cs typeface="B Nazanin" pitchFamily="2" charset="-78"/>
              </a:rPr>
              <a:t>احساس </a:t>
            </a:r>
            <a:r>
              <a:rPr lang="fa-IR" sz="2400" dirty="0">
                <a:cs typeface="B Nazanin" pitchFamily="2" charset="-78"/>
              </a:rPr>
              <a:t>رهایی میکنند و آزادانه گام </a:t>
            </a:r>
            <a:r>
              <a:rPr lang="fa-IR" sz="2400" dirty="0" smtClean="0">
                <a:cs typeface="B Nazanin" pitchFamily="2" charset="-78"/>
              </a:rPr>
              <a:t>برمیدارند</a:t>
            </a:r>
            <a:r>
              <a:rPr lang="fa-IR" sz="2400" dirty="0">
                <a:cs typeface="B Nazanin" pitchFamily="2" charset="-78"/>
              </a:rPr>
              <a:t>. در درمان </a:t>
            </a:r>
            <a:r>
              <a:rPr lang="fa-IR" sz="2400" dirty="0" smtClean="0">
                <a:cs typeface="B Nazanin" pitchFamily="2" charset="-78"/>
              </a:rPr>
              <a:t>سوگ </a:t>
            </a:r>
            <a:r>
              <a:rPr lang="fa-IR" sz="2400" dirty="0">
                <a:cs typeface="B Nazanin" pitchFamily="2" charset="-78"/>
              </a:rPr>
              <a:t>بیمارگون از فرایندی که به آن </a:t>
            </a:r>
            <a:r>
              <a:rPr lang="fa-IR" sz="2400" dirty="0">
                <a:solidFill>
                  <a:srgbClr val="FF0000"/>
                </a:solidFill>
                <a:cs typeface="B Nazanin" pitchFamily="2" charset="-78"/>
              </a:rPr>
              <a:t>ملاقات مجدد موقعیتی </a:t>
            </a:r>
            <a:r>
              <a:rPr lang="fa-IR" sz="2400" dirty="0" smtClean="0">
                <a:cs typeface="B Nazanin" pitchFamily="2" charset="-78"/>
              </a:rPr>
              <a:t>می گویند </a:t>
            </a:r>
            <a:r>
              <a:rPr lang="fa-IR" sz="2400" dirty="0">
                <a:cs typeface="B Nazanin" pitchFamily="2" charset="-78"/>
              </a:rPr>
              <a:t>اسیتفاده </a:t>
            </a:r>
            <a:r>
              <a:rPr lang="fa-IR" sz="2400" dirty="0" smtClean="0">
                <a:cs typeface="B Nazanin" pitchFamily="2" charset="-78"/>
              </a:rPr>
              <a:t>می شود تامراجعان </a:t>
            </a:r>
            <a:r>
              <a:rPr lang="fa-IR" sz="2400" dirty="0">
                <a:cs typeface="B Nazanin" pitchFamily="2" charset="-78"/>
              </a:rPr>
              <a:t>را تشویق کند به جای اجتناب از یادآور ها، همراه آنها زندگی کنند. یک راه برای انجام چنین کاری </a:t>
            </a:r>
            <a:r>
              <a:rPr lang="fa-IR" sz="2400" dirty="0" smtClean="0">
                <a:cs typeface="B Nazanin" pitchFamily="2" charset="-78"/>
              </a:rPr>
              <a:t>این ا </a:t>
            </a:r>
            <a:r>
              <a:rPr lang="fa-IR" sz="2400" dirty="0">
                <a:cs typeface="B Nazanin" pitchFamily="2" charset="-78"/>
              </a:rPr>
              <a:t>ست که از آنها بخواهیم فهر ستی از فعالیتها و جاهایی که از آنها اجتناب میکنند به </a:t>
            </a:r>
            <a:r>
              <a:rPr lang="fa-IR" sz="2400" dirty="0">
                <a:solidFill>
                  <a:srgbClr val="FF0000"/>
                </a:solidFill>
                <a:cs typeface="B Nazanin" pitchFamily="2" charset="-78"/>
              </a:rPr>
              <a:t>ترتیب د شواری در </a:t>
            </a:r>
            <a:r>
              <a:rPr lang="fa-IR" sz="2400" dirty="0" smtClean="0">
                <a:solidFill>
                  <a:srgbClr val="FF0000"/>
                </a:solidFill>
                <a:cs typeface="B Nazanin" pitchFamily="2" charset="-78"/>
              </a:rPr>
              <a:t>مواجه شدن</a:t>
            </a:r>
            <a:r>
              <a:rPr lang="fa-IR" sz="2400" dirty="0" smtClean="0">
                <a:cs typeface="B Nazanin" pitchFamily="2" charset="-78"/>
              </a:rPr>
              <a:t> </a:t>
            </a:r>
            <a:r>
              <a:rPr lang="fa-IR" sz="2400" dirty="0">
                <a:cs typeface="B Nazanin" pitchFamily="2" charset="-78"/>
              </a:rPr>
              <a:t>با آنها تهیه کنند. سپس از مواردی که تحمل آنها برای بازمانده سخت است اما در حال حاضر قابل </a:t>
            </a:r>
            <a:r>
              <a:rPr lang="fa-IR" sz="2400" dirty="0" smtClean="0">
                <a:cs typeface="B Nazanin" pitchFamily="2" charset="-78"/>
              </a:rPr>
              <a:t>انجام ا ست </a:t>
            </a:r>
            <a:r>
              <a:rPr lang="fa-IR" sz="2400" dirty="0">
                <a:cs typeface="B Nazanin" pitchFamily="2" charset="-78"/>
              </a:rPr>
              <a:t>شروع میکنیم و تشویقشان </a:t>
            </a:r>
            <a:r>
              <a:rPr lang="fa-IR" sz="2400" dirty="0" smtClean="0">
                <a:cs typeface="B Nazanin" pitchFamily="2" charset="-78"/>
              </a:rPr>
              <a:t>می کنیم </a:t>
            </a:r>
            <a:r>
              <a:rPr lang="fa-IR" sz="2400" dirty="0">
                <a:cs typeface="B Nazanin" pitchFamily="2" charset="-78"/>
              </a:rPr>
              <a:t>برخلاف دشواریشان، با آنها مواجه شوند. اگر مراجع بخواهد </a:t>
            </a:r>
            <a:r>
              <a:rPr lang="fa-IR" sz="2400" dirty="0" smtClean="0">
                <a:cs typeface="B Nazanin" pitchFamily="2" charset="-78"/>
              </a:rPr>
              <a:t>میتوانندیک </a:t>
            </a:r>
            <a:r>
              <a:rPr lang="fa-IR" sz="2400" dirty="0">
                <a:cs typeface="B Nazanin" pitchFamily="2" charset="-78"/>
              </a:rPr>
              <a:t>دوست قابل اعتماد را در زمان این فعالیت با خود همراه </a:t>
            </a:r>
            <a:r>
              <a:rPr lang="fa-IR" sz="2400" dirty="0" smtClean="0">
                <a:cs typeface="B Nazanin" pitchFamily="2" charset="-78"/>
              </a:rPr>
              <a:t>کند.</a:t>
            </a:r>
            <a:endParaRPr lang="fa-IR" sz="2400" dirty="0">
              <a:cs typeface="B Nazanin" pitchFamily="2" charset="-78"/>
            </a:endParaRPr>
          </a:p>
          <a:p>
            <a:pPr marL="0" indent="0" algn="just">
              <a:buNone/>
            </a:pPr>
            <a:endParaRPr lang="fa-IR" sz="2400" dirty="0">
              <a:cs typeface="B Nazanin" pitchFamily="2" charset="-78"/>
            </a:endParaRPr>
          </a:p>
        </p:txBody>
      </p:sp>
    </p:spTree>
    <p:extLst>
      <p:ext uri="{BB962C8B-B14F-4D97-AF65-F5344CB8AC3E}">
        <p14:creationId xmlns:p14="http://schemas.microsoft.com/office/powerpoint/2010/main" val="4059515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824" y="358878"/>
            <a:ext cx="8596668" cy="1320800"/>
          </a:xfrm>
        </p:spPr>
        <p:txBody>
          <a:bodyPr/>
          <a:lstStyle/>
          <a:p>
            <a:pPr algn="r"/>
            <a:r>
              <a:rPr lang="fa-IR" dirty="0" smtClean="0">
                <a:cs typeface="B Titr" pitchFamily="2" charset="-78"/>
              </a:rPr>
              <a:t>انواع سوگ</a:t>
            </a:r>
            <a:endParaRPr lang="fa-IR" dirty="0">
              <a:cs typeface="B Titr" pitchFamily="2" charset="-78"/>
            </a:endParaRPr>
          </a:p>
        </p:txBody>
      </p:sp>
      <p:sp>
        <p:nvSpPr>
          <p:cNvPr id="3" name="Content Placeholder 2"/>
          <p:cNvSpPr>
            <a:spLocks noGrp="1"/>
          </p:cNvSpPr>
          <p:nvPr>
            <p:ph idx="1"/>
          </p:nvPr>
        </p:nvSpPr>
        <p:spPr>
          <a:xfrm>
            <a:off x="1001798" y="1334679"/>
            <a:ext cx="8596668" cy="3880773"/>
          </a:xfrm>
        </p:spPr>
        <p:txBody>
          <a:bodyPr/>
          <a:lstStyle/>
          <a:p>
            <a:pPr marL="0" indent="0">
              <a:buNone/>
            </a:pPr>
            <a:r>
              <a:rPr lang="fa-IR" dirty="0"/>
              <a:t>1</a:t>
            </a:r>
            <a:r>
              <a:rPr lang="fa-IR" sz="2400" dirty="0">
                <a:cs typeface="B Nazanin" pitchFamily="2" charset="-78"/>
              </a:rPr>
              <a:t>- سوگ </a:t>
            </a:r>
            <a:r>
              <a:rPr lang="fa-IR" sz="2400" dirty="0" smtClean="0">
                <a:cs typeface="B Nazanin" pitchFamily="2" charset="-78"/>
              </a:rPr>
              <a:t>بهنجار</a:t>
            </a:r>
          </a:p>
          <a:p>
            <a:pPr marL="0" indent="0">
              <a:buNone/>
            </a:pPr>
            <a:r>
              <a:rPr lang="fa-IR" sz="2400" dirty="0" smtClean="0">
                <a:cs typeface="B Nazanin" pitchFamily="2" charset="-78"/>
              </a:rPr>
              <a:t>2- سوگ </a:t>
            </a:r>
            <a:r>
              <a:rPr lang="fa-IR" sz="2400" dirty="0">
                <a:cs typeface="B Nazanin" pitchFamily="2" charset="-78"/>
              </a:rPr>
              <a:t>بیمارگون: طولانی شدن بحران هیجانی که به علت رفتارهای ناسازگارانه برطرف نشده باشد.</a:t>
            </a:r>
          </a:p>
          <a:p>
            <a:pPr marL="0" indent="0">
              <a:buNone/>
            </a:pPr>
            <a:r>
              <a:rPr lang="fa-IR" sz="2400" dirty="0" smtClean="0">
                <a:cs typeface="B Nazanin" pitchFamily="2" charset="-78"/>
              </a:rPr>
              <a:t>3- واکنشهای </a:t>
            </a:r>
            <a:r>
              <a:rPr lang="fa-IR" sz="2400" dirty="0">
                <a:cs typeface="B Nazanin" pitchFamily="2" charset="-78"/>
              </a:rPr>
              <a:t>پسرفتی نظیر پیدایش افسردگی شدید یا الگوی بیمارگونه پاسخدهی نظیر </a:t>
            </a:r>
            <a:r>
              <a:rPr lang="fa-IR" sz="2400" dirty="0" smtClean="0">
                <a:cs typeface="B Nazanin" pitchFamily="2" charset="-78"/>
              </a:rPr>
              <a:t>خودکشی </a:t>
            </a:r>
            <a:endParaRPr lang="fa-IR" sz="2400" dirty="0">
              <a:cs typeface="B Nazanin" pitchFamily="2" charset="-78"/>
            </a:endParaRPr>
          </a:p>
        </p:txBody>
      </p:sp>
    </p:spTree>
    <p:extLst>
      <p:ext uri="{BB962C8B-B14F-4D97-AF65-F5344CB8AC3E}">
        <p14:creationId xmlns:p14="http://schemas.microsoft.com/office/powerpoint/2010/main" val="537361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3702" y="609600"/>
            <a:ext cx="4955459" cy="924232"/>
          </a:xfrm>
        </p:spPr>
        <p:txBody>
          <a:bodyPr/>
          <a:lstStyle/>
          <a:p>
            <a:pPr algn="ctr"/>
            <a:r>
              <a:rPr lang="fa-IR" dirty="0" smtClean="0">
                <a:cs typeface="B Titr" pitchFamily="2" charset="-78"/>
              </a:rPr>
              <a:t>ویژگیهای سوگ بهنجار </a:t>
            </a:r>
            <a:endParaRPr lang="fa-IR" dirty="0">
              <a:cs typeface="B Titr" pitchFamily="2" charset="-78"/>
            </a:endParaRPr>
          </a:p>
        </p:txBody>
      </p:sp>
      <p:sp>
        <p:nvSpPr>
          <p:cNvPr id="3" name="Content Placeholder 2"/>
          <p:cNvSpPr>
            <a:spLocks noGrp="1"/>
          </p:cNvSpPr>
          <p:nvPr>
            <p:ph idx="1"/>
          </p:nvPr>
        </p:nvSpPr>
        <p:spPr>
          <a:xfrm>
            <a:off x="854315" y="1378925"/>
            <a:ext cx="8596668" cy="3880773"/>
          </a:xfrm>
        </p:spPr>
        <p:txBody>
          <a:bodyPr>
            <a:noAutofit/>
          </a:bodyPr>
          <a:lstStyle/>
          <a:p>
            <a:pPr>
              <a:buFont typeface="Wingdings" pitchFamily="2" charset="2"/>
              <a:buChar char="Ø"/>
            </a:pPr>
            <a:r>
              <a:rPr lang="fa-IR" sz="2400" dirty="0" smtClean="0">
                <a:cs typeface="B Nazanin" pitchFamily="2" charset="-78"/>
              </a:rPr>
              <a:t>احساس گناه ومشغله ذهنی</a:t>
            </a:r>
          </a:p>
          <a:p>
            <a:pPr>
              <a:buFont typeface="Wingdings" pitchFamily="2" charset="2"/>
              <a:buChar char="Ø"/>
            </a:pPr>
            <a:r>
              <a:rPr lang="fa-IR" sz="2400" dirty="0" smtClean="0">
                <a:cs typeface="B Nazanin" pitchFamily="2" charset="-78"/>
              </a:rPr>
              <a:t>واکنش خشمگینانه و خصمانه </a:t>
            </a:r>
          </a:p>
          <a:p>
            <a:pPr>
              <a:buFont typeface="Wingdings" pitchFamily="2" charset="2"/>
              <a:buChar char="Ø"/>
            </a:pPr>
            <a:r>
              <a:rPr lang="fa-IR" sz="2400" dirty="0" smtClean="0">
                <a:cs typeface="B Nazanin" pitchFamily="2" charset="-78"/>
              </a:rPr>
              <a:t>ناتوانی </a:t>
            </a:r>
          </a:p>
          <a:p>
            <a:pPr>
              <a:buFont typeface="Wingdings" pitchFamily="2" charset="2"/>
              <a:buChar char="Ø"/>
            </a:pPr>
            <a:r>
              <a:rPr lang="fa-IR" sz="2400" dirty="0" smtClean="0">
                <a:cs typeface="B Nazanin" pitchFamily="2" charset="-78"/>
              </a:rPr>
              <a:t>انکار </a:t>
            </a:r>
          </a:p>
          <a:p>
            <a:pPr>
              <a:buFont typeface="Wingdings" pitchFamily="2" charset="2"/>
              <a:buChar char="Ø"/>
            </a:pPr>
            <a:r>
              <a:rPr lang="fa-IR" sz="2400" dirty="0" smtClean="0">
                <a:cs typeface="B Nazanin" pitchFamily="2" charset="-78"/>
              </a:rPr>
              <a:t>فقدان هیجانات </a:t>
            </a:r>
          </a:p>
          <a:p>
            <a:pPr>
              <a:buFont typeface="Wingdings" pitchFamily="2" charset="2"/>
              <a:buChar char="Ø"/>
            </a:pPr>
            <a:r>
              <a:rPr lang="fa-IR" sz="2400" dirty="0" smtClean="0">
                <a:cs typeface="B Nazanin" pitchFamily="2" charset="-78"/>
              </a:rPr>
              <a:t>اجتناب </a:t>
            </a:r>
          </a:p>
          <a:p>
            <a:pPr>
              <a:buFont typeface="Wingdings" pitchFamily="2" charset="2"/>
              <a:buChar char="Ø"/>
            </a:pPr>
            <a:r>
              <a:rPr lang="fa-IR" sz="2400" dirty="0" smtClean="0">
                <a:cs typeface="B Nazanin" pitchFamily="2" charset="-78"/>
              </a:rPr>
              <a:t>مواجهه </a:t>
            </a:r>
          </a:p>
          <a:p>
            <a:pPr>
              <a:buFont typeface="Wingdings" pitchFamily="2" charset="2"/>
              <a:buChar char="Ø"/>
            </a:pPr>
            <a:r>
              <a:rPr lang="fa-IR" sz="2400" dirty="0" smtClean="0">
                <a:cs typeface="B Nazanin" pitchFamily="2" charset="-78"/>
              </a:rPr>
              <a:t>بهبودی </a:t>
            </a:r>
            <a:endParaRPr lang="fa-IR" sz="2400" dirty="0">
              <a:cs typeface="B Nazanin" pitchFamily="2" charset="-78"/>
            </a:endParaRPr>
          </a:p>
        </p:txBody>
      </p:sp>
    </p:spTree>
    <p:extLst>
      <p:ext uri="{BB962C8B-B14F-4D97-AF65-F5344CB8AC3E}">
        <p14:creationId xmlns:p14="http://schemas.microsoft.com/office/powerpoint/2010/main" val="1240375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پنج نشانه  اصلی سوگ </a:t>
            </a:r>
            <a:endParaRPr lang="fa-IR" dirty="0">
              <a:cs typeface="B Titr" pitchFamily="2" charset="-78"/>
            </a:endParaRPr>
          </a:p>
        </p:txBody>
      </p:sp>
      <p:sp>
        <p:nvSpPr>
          <p:cNvPr id="3" name="Content Placeholder 2"/>
          <p:cNvSpPr>
            <a:spLocks noGrp="1"/>
          </p:cNvSpPr>
          <p:nvPr>
            <p:ph idx="1"/>
          </p:nvPr>
        </p:nvSpPr>
        <p:spPr>
          <a:xfrm>
            <a:off x="854315" y="1452667"/>
            <a:ext cx="8596668" cy="3266818"/>
          </a:xfrm>
        </p:spPr>
        <p:txBody>
          <a:bodyPr>
            <a:normAutofit/>
          </a:bodyPr>
          <a:lstStyle/>
          <a:p>
            <a:pPr>
              <a:buFont typeface="Wingdings" pitchFamily="2" charset="2"/>
              <a:buChar char="Ø"/>
            </a:pPr>
            <a:r>
              <a:rPr lang="fa-IR" sz="2400" dirty="0" smtClean="0">
                <a:cs typeface="B Nazanin" pitchFamily="2" charset="-78"/>
              </a:rPr>
              <a:t>نارحتی  جسمی </a:t>
            </a:r>
          </a:p>
          <a:p>
            <a:pPr>
              <a:buFont typeface="Wingdings" pitchFamily="2" charset="2"/>
              <a:buChar char="Ø"/>
            </a:pPr>
            <a:r>
              <a:rPr lang="fa-IR" sz="2400" dirty="0" smtClean="0">
                <a:cs typeface="B Nazanin" pitchFamily="2" charset="-78"/>
              </a:rPr>
              <a:t>اشتغال ذهنی با تصویر متوفی </a:t>
            </a:r>
          </a:p>
          <a:p>
            <a:pPr>
              <a:buFont typeface="Wingdings" pitchFamily="2" charset="2"/>
              <a:buChar char="Ø"/>
            </a:pPr>
            <a:r>
              <a:rPr lang="fa-IR" sz="2400" dirty="0" smtClean="0">
                <a:cs typeface="B Nazanin" pitchFamily="2" charset="-78"/>
              </a:rPr>
              <a:t>احساس گناه </a:t>
            </a:r>
          </a:p>
          <a:p>
            <a:pPr>
              <a:buFont typeface="Wingdings" pitchFamily="2" charset="2"/>
              <a:buChar char="Ø"/>
            </a:pPr>
            <a:r>
              <a:rPr lang="fa-IR" sz="2400" dirty="0" smtClean="0">
                <a:cs typeface="B Nazanin" pitchFamily="2" charset="-78"/>
              </a:rPr>
              <a:t>واکنش خصمانه </a:t>
            </a:r>
          </a:p>
          <a:p>
            <a:pPr>
              <a:buFont typeface="Wingdings" pitchFamily="2" charset="2"/>
              <a:buChar char="Ø"/>
            </a:pPr>
            <a:r>
              <a:rPr lang="fa-IR" sz="2400" dirty="0" smtClean="0">
                <a:cs typeface="B Nazanin" pitchFamily="2" charset="-78"/>
              </a:rPr>
              <a:t>از دست دادن الگوهای رفتاری متداول </a:t>
            </a:r>
            <a:endParaRPr lang="fa-IR" sz="2400" dirty="0">
              <a:cs typeface="B Nazanin" pitchFamily="2" charset="-78"/>
            </a:endParaRPr>
          </a:p>
        </p:txBody>
      </p:sp>
    </p:spTree>
    <p:extLst>
      <p:ext uri="{BB962C8B-B14F-4D97-AF65-F5344CB8AC3E}">
        <p14:creationId xmlns:p14="http://schemas.microsoft.com/office/powerpoint/2010/main" val="1411541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اعمالی که باید انجام شود فرد به زندگی عادی برگردد </a:t>
            </a:r>
            <a:endParaRPr lang="fa-IR" dirty="0">
              <a:cs typeface="B Nazanin" pitchFamily="2" charset="-78"/>
            </a:endParaRPr>
          </a:p>
        </p:txBody>
      </p:sp>
      <p:sp>
        <p:nvSpPr>
          <p:cNvPr id="3" name="Content Placeholder 2"/>
          <p:cNvSpPr>
            <a:spLocks noGrp="1"/>
          </p:cNvSpPr>
          <p:nvPr>
            <p:ph idx="1"/>
          </p:nvPr>
        </p:nvSpPr>
        <p:spPr>
          <a:xfrm>
            <a:off x="736328" y="1600150"/>
            <a:ext cx="8596668" cy="3880773"/>
          </a:xfrm>
        </p:spPr>
        <p:txBody>
          <a:bodyPr>
            <a:normAutofit/>
          </a:bodyPr>
          <a:lstStyle/>
          <a:p>
            <a:pPr>
              <a:buFont typeface="Wingdings" pitchFamily="2" charset="2"/>
              <a:buChar char="Ø"/>
            </a:pPr>
            <a:r>
              <a:rPr lang="fa-IR" sz="2400" dirty="0" smtClean="0">
                <a:cs typeface="B Nazanin" pitchFamily="2" charset="-78"/>
              </a:rPr>
              <a:t>پذیرفتن  واقعیت فقدان</a:t>
            </a:r>
          </a:p>
          <a:p>
            <a:pPr>
              <a:buFont typeface="Wingdings" pitchFamily="2" charset="2"/>
              <a:buChar char="Ø"/>
            </a:pPr>
            <a:r>
              <a:rPr lang="fa-IR" sz="2400" dirty="0" smtClean="0">
                <a:cs typeface="B Nazanin" pitchFamily="2" charset="-78"/>
              </a:rPr>
              <a:t>پایان دادن به  عذاب سوگ </a:t>
            </a:r>
          </a:p>
          <a:p>
            <a:pPr>
              <a:buFont typeface="Wingdings" pitchFamily="2" charset="2"/>
              <a:buChar char="Ø"/>
            </a:pPr>
            <a:r>
              <a:rPr lang="fa-IR" sz="2400" dirty="0" smtClean="0">
                <a:cs typeface="B Nazanin" pitchFamily="2" charset="-78"/>
              </a:rPr>
              <a:t>سازگار شدن با دنیای بدون فرد عزیز </a:t>
            </a:r>
          </a:p>
          <a:p>
            <a:pPr>
              <a:buFont typeface="Wingdings" pitchFamily="2" charset="2"/>
              <a:buChar char="Ø"/>
            </a:pPr>
            <a:r>
              <a:rPr lang="fa-IR" sz="2400" dirty="0" smtClean="0">
                <a:cs typeface="B Nazanin" pitchFamily="2" charset="-78"/>
              </a:rPr>
              <a:t>بر قراری پیوند درونی با فرد متوفی وادامه زندگی</a:t>
            </a:r>
            <a:endParaRPr lang="fa-IR" sz="2400" dirty="0">
              <a:cs typeface="B Nazanin" pitchFamily="2" charset="-78"/>
            </a:endParaRPr>
          </a:p>
        </p:txBody>
      </p:sp>
    </p:spTree>
    <p:extLst>
      <p:ext uri="{BB962C8B-B14F-4D97-AF65-F5344CB8AC3E}">
        <p14:creationId xmlns:p14="http://schemas.microsoft.com/office/powerpoint/2010/main" val="2352028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توالی مراحل فرآیند سوگ</a:t>
            </a:r>
            <a:endParaRPr lang="fa-IR" dirty="0">
              <a:cs typeface="B Titr" pitchFamily="2" charset="-78"/>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fa-IR" sz="2400" dirty="0" smtClean="0">
                <a:cs typeface="B Nazanin" pitchFamily="2" charset="-78"/>
              </a:rPr>
              <a:t>اجتناب </a:t>
            </a:r>
          </a:p>
          <a:p>
            <a:pPr>
              <a:buFont typeface="Wingdings" pitchFamily="2" charset="2"/>
              <a:buChar char="Ø"/>
            </a:pPr>
            <a:r>
              <a:rPr lang="fa-IR" sz="2400" dirty="0" smtClean="0">
                <a:cs typeface="B Nazanin" pitchFamily="2" charset="-78"/>
              </a:rPr>
              <a:t>مواجهه </a:t>
            </a:r>
          </a:p>
          <a:p>
            <a:pPr>
              <a:buFont typeface="Wingdings" pitchFamily="2" charset="2"/>
              <a:buChar char="Ø"/>
            </a:pPr>
            <a:r>
              <a:rPr lang="fa-IR" sz="2400" dirty="0" smtClean="0">
                <a:cs typeface="B Nazanin" pitchFamily="2" charset="-78"/>
              </a:rPr>
              <a:t>بهبودی</a:t>
            </a:r>
          </a:p>
          <a:p>
            <a:pPr>
              <a:buFont typeface="Wingdings" pitchFamily="2" charset="2"/>
              <a:buChar char="Ø"/>
            </a:pPr>
            <a:r>
              <a:rPr lang="fa-IR" sz="2400" dirty="0" smtClean="0">
                <a:cs typeface="B Nazanin" pitchFamily="2" charset="-78"/>
              </a:rPr>
              <a:t>برقراری پیوند عاطفی با متوفی </a:t>
            </a:r>
            <a:endParaRPr lang="fa-IR" sz="2400" dirty="0">
              <a:cs typeface="B Nazanin" pitchFamily="2" charset="-78"/>
            </a:endParaRPr>
          </a:p>
        </p:txBody>
      </p:sp>
    </p:spTree>
    <p:extLst>
      <p:ext uri="{BB962C8B-B14F-4D97-AF65-F5344CB8AC3E}">
        <p14:creationId xmlns:p14="http://schemas.microsoft.com/office/powerpoint/2010/main" val="3161579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سوگ بیمارگون</a:t>
            </a:r>
            <a:endParaRPr lang="fa-IR" dirty="0">
              <a:cs typeface="B Titr" pitchFamily="2" charset="-78"/>
            </a:endParaRPr>
          </a:p>
        </p:txBody>
      </p:sp>
      <p:sp>
        <p:nvSpPr>
          <p:cNvPr id="3" name="Content Placeholder 2"/>
          <p:cNvSpPr>
            <a:spLocks noGrp="1"/>
          </p:cNvSpPr>
          <p:nvPr>
            <p:ph idx="1"/>
          </p:nvPr>
        </p:nvSpPr>
        <p:spPr>
          <a:xfrm>
            <a:off x="1311515" y="1378924"/>
            <a:ext cx="8596668" cy="3880773"/>
          </a:xfrm>
        </p:spPr>
        <p:txBody>
          <a:bodyPr>
            <a:noAutofit/>
          </a:bodyPr>
          <a:lstStyle/>
          <a:p>
            <a:pPr marL="0" indent="0">
              <a:buNone/>
            </a:pPr>
            <a:r>
              <a:rPr lang="fa-IR" sz="2800" dirty="0">
                <a:cs typeface="B Nazanin" pitchFamily="2" charset="-78"/>
              </a:rPr>
              <a:t>معیارهای نسخه </a:t>
            </a:r>
            <a:r>
              <a:rPr lang="fa-IR" sz="2800" dirty="0" smtClean="0">
                <a:cs typeface="B Nazanin" pitchFamily="2" charset="-78"/>
              </a:rPr>
              <a:t>پنجم  </a:t>
            </a:r>
            <a:r>
              <a:rPr lang="en-US" sz="2800" dirty="0">
                <a:cs typeface="B Nazanin" pitchFamily="2" charset="-78"/>
              </a:rPr>
              <a:t>DSM-5</a:t>
            </a:r>
            <a:r>
              <a:rPr lang="fa-IR" sz="2800" dirty="0">
                <a:cs typeface="B Nazanin" pitchFamily="2" charset="-78"/>
              </a:rPr>
              <a:t>برای اختلال سوگ بیمارگون (پیچیده) </a:t>
            </a:r>
            <a:r>
              <a:rPr lang="fa-IR" sz="2800" dirty="0" smtClean="0">
                <a:cs typeface="B Nazanin" pitchFamily="2" charset="-78"/>
              </a:rPr>
              <a:t>ماندگار : </a:t>
            </a:r>
          </a:p>
          <a:p>
            <a:pPr marL="0" indent="0" algn="just">
              <a:buNone/>
            </a:pPr>
            <a:r>
              <a:rPr lang="fa-IR" sz="2800" dirty="0">
                <a:cs typeface="B Nazanin" pitchFamily="2" charset="-78"/>
              </a:rPr>
              <a:t>معیار الف. فرد مرگ یک </a:t>
            </a:r>
            <a:r>
              <a:rPr lang="fa-IR" sz="2800" dirty="0" smtClean="0">
                <a:cs typeface="B Nazanin" pitchFamily="2" charset="-78"/>
              </a:rPr>
              <a:t>عضو </a:t>
            </a:r>
            <a:r>
              <a:rPr lang="fa-IR" sz="2800" dirty="0">
                <a:cs typeface="B Nazanin" pitchFamily="2" charset="-78"/>
              </a:rPr>
              <a:t>نزدیک خانواده و یا یک </a:t>
            </a:r>
            <a:r>
              <a:rPr lang="fa-IR" sz="2800" dirty="0" smtClean="0">
                <a:cs typeface="B Nazanin" pitchFamily="2" charset="-78"/>
              </a:rPr>
              <a:t>دوست صیممی </a:t>
            </a:r>
            <a:r>
              <a:rPr lang="fa-IR" sz="2800" dirty="0">
                <a:cs typeface="B Nazanin" pitchFamily="2" charset="-78"/>
              </a:rPr>
              <a:t>را حداقل  12ماه پیش تجربه کرده </a:t>
            </a:r>
            <a:r>
              <a:rPr lang="fa-IR" sz="2800" dirty="0" smtClean="0">
                <a:cs typeface="B Nazanin" pitchFamily="2" charset="-78"/>
              </a:rPr>
              <a:t>باشد</a:t>
            </a:r>
            <a:r>
              <a:rPr lang="fa-IR" sz="2800" dirty="0">
                <a:cs typeface="B Nazanin" pitchFamily="2" charset="-78"/>
              </a:rPr>
              <a:t>، در مورد </a:t>
            </a:r>
            <a:r>
              <a:rPr lang="fa-IR" sz="2800" dirty="0" smtClean="0">
                <a:cs typeface="B Nazanin" pitchFamily="2" charset="-78"/>
              </a:rPr>
              <a:t>کودکان حداقل  </a:t>
            </a:r>
            <a:r>
              <a:rPr lang="fa-IR" sz="2800" dirty="0">
                <a:cs typeface="B Nazanin" pitchFamily="2" charset="-78"/>
              </a:rPr>
              <a:t>6ماه پیش مرگ اتفاق افتاده باشد</a:t>
            </a:r>
            <a:r>
              <a:rPr lang="fa-IR" sz="2800" dirty="0" smtClean="0">
                <a:cs typeface="B Nazanin" pitchFamily="2" charset="-78"/>
              </a:rPr>
              <a:t>.</a:t>
            </a:r>
            <a:endParaRPr lang="fa-IR" sz="2800" dirty="0">
              <a:cs typeface="B Nazanin" pitchFamily="2" charset="-78"/>
            </a:endParaRPr>
          </a:p>
        </p:txBody>
      </p:sp>
    </p:spTree>
    <p:extLst>
      <p:ext uri="{BB962C8B-B14F-4D97-AF65-F5344CB8AC3E}">
        <p14:creationId xmlns:p14="http://schemas.microsoft.com/office/powerpoint/2010/main" val="39386425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1518</TotalTime>
  <Words>3897</Words>
  <Application>Microsoft Office PowerPoint</Application>
  <PresentationFormat>Custom</PresentationFormat>
  <Paragraphs>172</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Facet</vt:lpstr>
      <vt:lpstr>PowerPoint Presentation</vt:lpstr>
      <vt:lpstr>PowerPoint Presentation</vt:lpstr>
      <vt:lpstr> فر آیند سوگ</vt:lpstr>
      <vt:lpstr>انواع سوگ</vt:lpstr>
      <vt:lpstr>ویژگیهای سوگ بهنجار </vt:lpstr>
      <vt:lpstr>پنج نشانه  اصلی سوگ </vt:lpstr>
      <vt:lpstr>اعمالی که باید انجام شود فرد به زندگی عادی برگردد </vt:lpstr>
      <vt:lpstr>توالی مراحل فرآیند سوگ</vt:lpstr>
      <vt:lpstr>سوگ بیمارگون</vt:lpstr>
      <vt:lpstr>سوگ بیمار گون </vt:lpstr>
      <vt:lpstr>سوگ بیمارگون </vt:lpstr>
      <vt:lpstr>سوگ بیمار گون</vt:lpstr>
      <vt:lpstr>سوگ بیمار گون </vt:lpstr>
      <vt:lpstr>سوگ ادامه دار </vt:lpstr>
      <vt:lpstr>سوگ ادامه دار </vt:lpstr>
      <vt:lpstr>ویژگیهای سوگ ناشی از خودکشی</vt:lpstr>
      <vt:lpstr> احساس گناه</vt:lpstr>
      <vt:lpstr>احساس گناه </vt:lpstr>
      <vt:lpstr>فکر کردن مداوم درمورد علت خودکشی فرد </vt:lpstr>
      <vt:lpstr>انگ های اجتماعی همرا با خودکشی </vt:lpstr>
      <vt:lpstr>احساس بیحسی وکرختی </vt:lpstr>
      <vt:lpstr>موجهای احساسات برای افراد بازمانده</vt:lpstr>
      <vt:lpstr>مداخله درمانی برای بازماندگان </vt:lpstr>
      <vt:lpstr>مداخله درمانی برای بازماندگان</vt:lpstr>
      <vt:lpstr>ما به عنوان کارشناس سلامت روان چکار کنیم </vt:lpstr>
      <vt:lpstr>ما به عنوان کارشناس سلامت روان چکار کنیم </vt:lpstr>
      <vt:lpstr>ما به عنوان کارشناس سلامت روان چکار کنیم </vt:lpstr>
      <vt:lpstr>مدیریت بازمانده خودکشی</vt:lpstr>
      <vt:lpstr>مدیریت بازمانده خودکشی </vt:lpstr>
      <vt:lpstr>PowerPoint Presentation</vt:lpstr>
      <vt:lpstr>مدیریت بازمانده خودکشی</vt:lpstr>
      <vt:lpstr>اصول حمایت ومداخله روانشناختی</vt:lpstr>
      <vt:lpstr>جلسه اول برقرار ارتباط </vt:lpstr>
      <vt:lpstr>جلسه دوم : تداوم زندگی</vt:lpstr>
      <vt:lpstr>فکر در مورد آینده</vt:lpstr>
      <vt:lpstr>برقرار کردن روابط مجددد با دیکران </vt:lpstr>
      <vt:lpstr>برقراری روابط مجددد با دیگران</vt:lpstr>
      <vt:lpstr>جلسه سوم: سازکاری با یاد آورها</vt:lpstr>
      <vt:lpstr>جلسه سوم سازگاری با یاد آورها  </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Moorche</dc:creator>
  <cp:lastModifiedBy>Almasiran</cp:lastModifiedBy>
  <cp:revision>348</cp:revision>
  <dcterms:created xsi:type="dcterms:W3CDTF">2021-11-30T15:11:37Z</dcterms:created>
  <dcterms:modified xsi:type="dcterms:W3CDTF">2024-07-08T08:43:27Z</dcterms:modified>
</cp:coreProperties>
</file>